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256" r:id="rId13"/>
    <p:sldId id="268" r:id="rId14"/>
    <p:sldId id="325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324" r:id="rId53"/>
    <p:sldId id="286" r:id="rId54"/>
    <p:sldId id="298" r:id="rId55"/>
    <p:sldId id="299" r:id="rId56"/>
    <p:sldId id="300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295" r:id="rId66"/>
    <p:sldId id="296" r:id="rId67"/>
    <p:sldId id="297" r:id="rId68"/>
    <p:sldId id="321" r:id="rId69"/>
    <p:sldId id="322" r:id="rId70"/>
    <p:sldId id="323" r:id="rId71"/>
  </p:sldIdLst>
  <p:sldSz cx="9144000" cy="6858000" type="screen4x3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8A5E8"/>
    <a:srgbClr val="A632EE"/>
    <a:srgbClr val="4DA91F"/>
    <a:srgbClr val="12B67F"/>
    <a:srgbClr val="F7AD29"/>
    <a:srgbClr val="FF4350"/>
    <a:srgbClr val="A6F8BB"/>
    <a:srgbClr val="F9A5BF"/>
    <a:srgbClr val="779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3" autoAdjust="0"/>
    <p:restoredTop sz="93898" autoAdjust="0"/>
  </p:normalViewPr>
  <p:slideViewPr>
    <p:cSldViewPr>
      <p:cViewPr varScale="1">
        <p:scale>
          <a:sx n="84" d="100"/>
          <a:sy n="84" d="100"/>
        </p:scale>
        <p:origin x="90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321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32226" y="0"/>
            <a:ext cx="29321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D3649-5964-4984-8D39-1EF4E01A0EE5}" type="datetimeFigureOut">
              <a:rPr lang="ko-KR" altLang="en-US" smtClean="0"/>
              <a:t>2014-03-18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80537"/>
            <a:ext cx="29321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32226" y="9380537"/>
            <a:ext cx="29321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72994-4C3D-4166-B770-2885E21B8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0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31900" cy="493792"/>
          </a:xfrm>
          <a:prstGeom prst="rect">
            <a:avLst/>
          </a:prstGeom>
        </p:spPr>
        <p:txBody>
          <a:bodyPr vert="horz" lIns="90491" tIns="45246" rIns="90491" bIns="4524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9" y="1"/>
            <a:ext cx="2931900" cy="493792"/>
          </a:xfrm>
          <a:prstGeom prst="rect">
            <a:avLst/>
          </a:prstGeom>
        </p:spPr>
        <p:txBody>
          <a:bodyPr vert="horz" lIns="90491" tIns="45246" rIns="90491" bIns="45246" rtlCol="0"/>
          <a:lstStyle>
            <a:lvl1pPr algn="r">
              <a:defRPr sz="1200"/>
            </a:lvl1pPr>
          </a:lstStyle>
          <a:p>
            <a:fld id="{0E8A0F51-E119-4DFD-B3D8-15229986D62D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1363"/>
            <a:ext cx="4937125" cy="37036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91" tIns="45246" rIns="90491" bIns="4524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691024"/>
            <a:ext cx="5412740" cy="4444127"/>
          </a:xfrm>
          <a:prstGeom prst="rect">
            <a:avLst/>
          </a:prstGeom>
        </p:spPr>
        <p:txBody>
          <a:bodyPr vert="horz" lIns="90491" tIns="45246" rIns="90491" bIns="4524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80333"/>
            <a:ext cx="2931900" cy="493792"/>
          </a:xfrm>
          <a:prstGeom prst="rect">
            <a:avLst/>
          </a:prstGeom>
        </p:spPr>
        <p:txBody>
          <a:bodyPr vert="horz" lIns="90491" tIns="45246" rIns="90491" bIns="4524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9" y="9380333"/>
            <a:ext cx="2931900" cy="493792"/>
          </a:xfrm>
          <a:prstGeom prst="rect">
            <a:avLst/>
          </a:prstGeom>
        </p:spPr>
        <p:txBody>
          <a:bodyPr vert="horz" lIns="90491" tIns="45246" rIns="90491" bIns="45246" rtlCol="0" anchor="b"/>
          <a:lstStyle>
            <a:lvl1pPr algn="r">
              <a:defRPr sz="1200"/>
            </a:lvl1pPr>
          </a:lstStyle>
          <a:p>
            <a:fld id="{D940DB3B-5930-474E-B4D6-600DA1B7D11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58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1363"/>
            <a:ext cx="4937125" cy="37036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84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48025" y="508000"/>
            <a:ext cx="3382963" cy="25368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51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1363"/>
            <a:ext cx="4937125" cy="37036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6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3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083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96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74AE-A9D0-4D43-BDFF-D39D41A5C2E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7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73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63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9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15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8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023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544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0DB3B-5930-474E-B4D6-600DA1B7D11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1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00290" y="4214819"/>
            <a:ext cx="6400800" cy="1000132"/>
          </a:xfrm>
        </p:spPr>
        <p:txBody>
          <a:bodyPr anchor="t">
            <a:normAutofit/>
          </a:bodyPr>
          <a:lstStyle>
            <a:lvl1pPr marL="0" indent="0" algn="r">
              <a:buNone/>
              <a:defRPr lang="ko-KR" altLang="en-US" sz="2400" b="1" i="0" kern="1200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Trebuchet MS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 smtClean="0"/>
              <a:t>confidential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92903BF-72E5-4E98-A6A1-F1E05D0BAD5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es_01.jpg"/>
          <p:cNvPicPr>
            <a:picLocks noChangeAspect="1"/>
          </p:cNvPicPr>
          <p:nvPr userDrawn="1"/>
        </p:nvPicPr>
        <p:blipFill>
          <a:blip r:embed="rId2" cstate="print"/>
          <a:srcRect l="9989" t="20000" r="10095" b="20000"/>
          <a:stretch>
            <a:fillRect/>
          </a:stretch>
        </p:blipFill>
        <p:spPr>
          <a:xfrm>
            <a:off x="4635049" y="5973726"/>
            <a:ext cx="1000132" cy="281287"/>
          </a:xfrm>
          <a:prstGeom prst="rect">
            <a:avLst/>
          </a:prstGeom>
        </p:spPr>
      </p:pic>
      <p:pic>
        <p:nvPicPr>
          <p:cNvPr id="11" name="그림 10" descr="b4_10.jpg"/>
          <p:cNvPicPr>
            <a:picLocks noChangeAspect="1"/>
          </p:cNvPicPr>
          <p:nvPr userDrawn="1"/>
        </p:nvPicPr>
        <p:blipFill>
          <a:blip r:embed="rId3" cstate="print"/>
          <a:srcRect r="31760"/>
          <a:stretch>
            <a:fillRect/>
          </a:stretch>
        </p:blipFill>
        <p:spPr>
          <a:xfrm>
            <a:off x="3063413" y="5902288"/>
            <a:ext cx="1428760" cy="455670"/>
          </a:xfrm>
          <a:prstGeom prst="rect">
            <a:avLst/>
          </a:prstGeom>
        </p:spPr>
      </p:pic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200995" y="3857630"/>
            <a:ext cx="2286000" cy="285750"/>
          </a:xfrm>
          <a:ln>
            <a:noFill/>
          </a:ln>
        </p:spPr>
        <p:txBody>
          <a:bodyPr>
            <a:noAutofit/>
          </a:bodyPr>
          <a:lstStyle>
            <a:lvl1pPr algn="r">
              <a:buNone/>
              <a:defRPr sz="1800" b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pPr lvl="0"/>
            <a:r>
              <a:rPr lang="ko-KR" altLang="en-US" dirty="0" err="1" smtClean="0"/>
              <a:t>작성날짜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28596" y="1643050"/>
            <a:ext cx="8258204" cy="703282"/>
          </a:xfrm>
        </p:spPr>
        <p:txBody>
          <a:bodyPr>
            <a:normAutofit/>
          </a:bodyPr>
          <a:lstStyle>
            <a:lvl1pPr algn="ctr">
              <a:defRPr lang="ko-KR" altLang="en-US" sz="3600" b="1" kern="1200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FA08DB-1E6D-4316-BE89-F9265861FF3F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92903BF-72E5-4E98-A6A1-F1E05D0BA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FA08DB-1E6D-4316-BE89-F9265861FF3F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92903BF-72E5-4E98-A6A1-F1E05D0BA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FA08DB-1E6D-4316-BE89-F9265861FF3F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92903BF-72E5-4E98-A6A1-F1E05D0BA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FA08DB-1E6D-4316-BE89-F9265861FF3F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92903BF-72E5-4E98-A6A1-F1E05D0BA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C70E0D-1706-4DAF-8902-FED3104B6DE1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E38615-CE6B-4370-BF37-1F2E487A2D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28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C70E0D-1706-4DAF-8902-FED3104B6DE1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E38615-CE6B-4370-BF37-1F2E487A2D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4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414" y="815027"/>
            <a:ext cx="7500990" cy="446105"/>
          </a:xfrm>
          <a:effectLst/>
        </p:spPr>
        <p:txBody>
          <a:bodyPr>
            <a:noAutofit/>
          </a:bodyPr>
          <a:lstStyle>
            <a:lvl1pPr>
              <a:defRPr sz="2600">
                <a:solidFill>
                  <a:srgbClr val="779DCB"/>
                </a:solidFill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4414" y="1500175"/>
            <a:ext cx="7500990" cy="4572032"/>
          </a:xfrm>
        </p:spPr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defRPr sz="2000" b="1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</a:defRPr>
            </a:lvl2pPr>
            <a:lvl3pPr>
              <a:spcBef>
                <a:spcPts val="300"/>
              </a:spcBef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0" name="그림 9" descr="es_01.jpg"/>
          <p:cNvPicPr>
            <a:picLocks/>
          </p:cNvPicPr>
          <p:nvPr userDrawn="1"/>
        </p:nvPicPr>
        <p:blipFill>
          <a:blip r:embed="rId2" cstate="print">
            <a:lum/>
          </a:blip>
          <a:srcRect l="10000" t="18528" r="10000" b="14734"/>
          <a:stretch>
            <a:fillRect/>
          </a:stretch>
        </p:blipFill>
        <p:spPr>
          <a:xfrm>
            <a:off x="428596" y="6292015"/>
            <a:ext cx="1000132" cy="324000"/>
          </a:xfrm>
          <a:prstGeom prst="rect">
            <a:avLst/>
          </a:prstGeom>
          <a:effectLst/>
        </p:spPr>
      </p:pic>
      <p:sp>
        <p:nvSpPr>
          <p:cNvPr id="13" name="날짜 개체 틀 2"/>
          <p:cNvSpPr txBox="1">
            <a:spLocks/>
          </p:cNvSpPr>
          <p:nvPr userDrawn="1"/>
        </p:nvSpPr>
        <p:spPr>
          <a:xfrm>
            <a:off x="6422686" y="6266316"/>
            <a:ext cx="1078272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08765-85DC-4012-B87A-50533C7F33DE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2014-03-18</a:t>
            </a:fld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 descr="투명가로.gif"/>
          <p:cNvPicPr>
            <a:picLocks/>
          </p:cNvPicPr>
          <p:nvPr userDrawn="1"/>
        </p:nvPicPr>
        <p:blipFill>
          <a:blip r:embed="rId3" cstate="print">
            <a:lum bright="28000" contrast="-48000"/>
          </a:blip>
          <a:stretch>
            <a:fillRect/>
          </a:stretch>
        </p:blipFill>
        <p:spPr>
          <a:xfrm>
            <a:off x="7215206" y="212042"/>
            <a:ext cx="1503024" cy="28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1238254" y="405722"/>
            <a:ext cx="5429260" cy="279400"/>
          </a:xfrm>
        </p:spPr>
        <p:txBody>
          <a:bodyPr>
            <a:noAutofit/>
          </a:bodyPr>
          <a:lstStyle>
            <a:lvl1pPr>
              <a:buNone/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defRPr>
            </a:lvl1pPr>
            <a:lvl3pPr>
              <a:buNone/>
              <a:defRPr/>
            </a:lvl3pPr>
            <a:lvl5pPr algn="l">
              <a:buFont typeface="Arial" pitchFamily="34" charset="0"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8" name="직사각형 17"/>
          <p:cNvSpPr/>
          <p:nvPr userDrawn="1"/>
        </p:nvSpPr>
        <p:spPr>
          <a:xfrm>
            <a:off x="4071704" y="6303703"/>
            <a:ext cx="10005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confidential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428596" y="442672"/>
            <a:ext cx="752480" cy="142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smtClean="0"/>
              <a:t>  Page</a:t>
            </a:r>
            <a:endParaRPr lang="ko-KR" altLang="en-US" sz="900"/>
          </a:p>
        </p:txBody>
      </p: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806888" y="332230"/>
            <a:ext cx="500066" cy="365125"/>
          </a:xfrm>
          <a:prstGeom prst="rect">
            <a:avLst/>
          </a:prstGeom>
        </p:spPr>
        <p:txBody>
          <a:bodyPr anchor="ctr"/>
          <a:lstStyle>
            <a:lvl1pPr algn="l">
              <a:defRPr sz="1200" b="0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E7AC81-A54B-4D88-8A3D-5F2444E5A602}" type="slidenum">
              <a:rPr lang="ko-KR" altLang="en-US" sz="900" i="0" kern="1200" noProof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900" i="0" kern="1200" noProof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8596" y="6286520"/>
            <a:ext cx="8286808" cy="1588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8596" y="427016"/>
            <a:ext cx="8286808" cy="1588"/>
          </a:xfrm>
          <a:prstGeom prst="line">
            <a:avLst/>
          </a:prstGeom>
          <a:ln w="6350">
            <a:solidFill>
              <a:schemeClr val="accent1">
                <a:lumMod val="60000"/>
                <a:lumOff val="4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414" y="815027"/>
            <a:ext cx="7500990" cy="446105"/>
          </a:xfrm>
          <a:effectLst/>
        </p:spPr>
        <p:txBody>
          <a:bodyPr>
            <a:noAutofit/>
          </a:bodyPr>
          <a:lstStyle>
            <a:lvl1pPr>
              <a:defRPr sz="2600">
                <a:solidFill>
                  <a:srgbClr val="779DCB"/>
                </a:solidFill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4414" y="1500175"/>
            <a:ext cx="7500990" cy="4572032"/>
          </a:xfrm>
        </p:spPr>
        <p:txBody>
          <a:bodyPr/>
          <a:lstStyle>
            <a:lvl1pPr marL="457200" indent="-457200"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800100" indent="-342900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</a:defRPr>
            </a:lvl2pPr>
            <a:lvl3pPr>
              <a:spcBef>
                <a:spcPts val="300"/>
              </a:spcBef>
              <a:buFont typeface="+mj-lt"/>
              <a:buAutoNum type="arabicPeriod"/>
              <a:defRPr lang="ko-KR" altLang="en-US" sz="12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>
              <a:buFont typeface="+mj-lt"/>
              <a:buAutoNum type="arabicPeriod"/>
              <a:defRPr lang="ko-KR" altLang="en-US" sz="12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>
              <a:buFont typeface="+mj-lt"/>
              <a:buAutoNum type="arabicPeriod"/>
              <a:defRPr lang="ko-KR" altLang="en-US" sz="12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FA08DB-1E6D-4316-BE89-F9265861FF3F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92903BF-72E5-4E98-A6A1-F1E05D0BA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FA08DB-1E6D-4316-BE89-F9265861FF3F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92903BF-72E5-4E98-A6A1-F1E05D0BA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FA08DB-1E6D-4316-BE89-F9265861FF3F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92903BF-72E5-4E98-A6A1-F1E05D0BA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6FA08DB-1E6D-4316-BE89-F9265861FF3F}" type="datetimeFigureOut">
              <a:rPr lang="ko-KR" altLang="en-US" smtClean="0"/>
              <a:pPr/>
              <a:t>2014-03-18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92903BF-72E5-4E98-A6A1-F1E05D0BA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286644" y="642565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5">
                    <a:lumMod val="75000"/>
                  </a:schemeClr>
                </a:solidFill>
              </a:rPr>
              <a:t>Changgyu</a:t>
            </a:r>
            <a:r>
              <a:rPr lang="en-US" altLang="ko-KR" sz="1200" baseline="0" dirty="0" smtClean="0">
                <a:solidFill>
                  <a:schemeClr val="accent5">
                    <a:lumMod val="75000"/>
                  </a:schemeClr>
                </a:solidFill>
              </a:rPr>
              <a:t> Bak</a:t>
            </a:r>
            <a:endParaRPr lang="ko-KR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날짜 개체 틀 2"/>
          <p:cNvSpPr txBox="1">
            <a:spLocks/>
          </p:cNvSpPr>
          <p:nvPr userDrawn="1"/>
        </p:nvSpPr>
        <p:spPr>
          <a:xfrm>
            <a:off x="6422686" y="6392928"/>
            <a:ext cx="1078272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08765-85DC-4012-B87A-50533C7F33DE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2014-03-18</a:t>
            </a:fld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4071704" y="6402179"/>
            <a:ext cx="10005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confidential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그림 7" descr="es_01.jpg"/>
          <p:cNvPicPr>
            <a:picLocks/>
          </p:cNvPicPr>
          <p:nvPr userDrawn="1"/>
        </p:nvPicPr>
        <p:blipFill>
          <a:blip r:embed="rId2" cstate="print"/>
          <a:srcRect l="10000" t="18528" r="10000" b="14734"/>
          <a:stretch>
            <a:fillRect/>
          </a:stretch>
        </p:blipFill>
        <p:spPr>
          <a:xfrm>
            <a:off x="428596" y="6369389"/>
            <a:ext cx="1000132" cy="324000"/>
          </a:xfrm>
          <a:prstGeom prst="rect">
            <a:avLst/>
          </a:prstGeom>
          <a:effectLst/>
        </p:spPr>
      </p:pic>
      <p:cxnSp>
        <p:nvCxnSpPr>
          <p:cNvPr id="9" name="직선 연결선 8"/>
          <p:cNvCxnSpPr>
            <a:stCxn id="11" idx="3"/>
          </p:cNvCxnSpPr>
          <p:nvPr userDrawn="1"/>
        </p:nvCxnSpPr>
        <p:spPr>
          <a:xfrm>
            <a:off x="500034" y="290492"/>
            <a:ext cx="8429684" cy="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1" idx="2"/>
          </p:cNvCxnSpPr>
          <p:nvPr userDrawn="1"/>
        </p:nvCxnSpPr>
        <p:spPr>
          <a:xfrm rot="5400000">
            <a:off x="-2820642" y="3609580"/>
            <a:ext cx="621113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rect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1406" y="76178"/>
            <a:ext cx="428628" cy="4286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투명가로.gif"/>
          <p:cNvPicPr>
            <a:picLocks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460472" y="76317"/>
            <a:ext cx="1503024" cy="28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71500" y="0"/>
            <a:ext cx="5429260" cy="428626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</a:defRPr>
            </a:lvl1pPr>
            <a:lvl3pPr>
              <a:buNone/>
              <a:defRPr/>
            </a:lvl3pPr>
            <a:lvl5pPr algn="l">
              <a:buFont typeface="Arial" pitchFamily="34" charset="0"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8625" y="714375"/>
            <a:ext cx="8286750" cy="5500688"/>
          </a:xfrm>
        </p:spPr>
        <p:txBody>
          <a:bodyPr anchor="ctr"/>
          <a:lstStyle>
            <a:lvl1pPr algn="ctr">
              <a:lnSpc>
                <a:spcPct val="150000"/>
              </a:lnSpc>
              <a:buNone/>
              <a:defRPr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  <a:lvl2pPr>
              <a:buNone/>
              <a:defRPr/>
            </a:lvl2pPr>
          </a:lstStyle>
          <a:p>
            <a:pPr lvl="0"/>
            <a:r>
              <a:rPr lang="ko-KR" altLang="en-US" smtClean="0"/>
              <a:t>마스터 텍스트 스타일을 편집합니다수준</a:t>
            </a:r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58204" cy="703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600" b="1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00B0F0"/>
        </a:buClr>
        <a:buFont typeface="Arial" pitchFamily="34" charset="0"/>
        <a:buChar char="•"/>
        <a:defRPr sz="32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00B0F0"/>
        </a:buClr>
        <a:buFont typeface="Arial" pitchFamily="34" charset="0"/>
        <a:buChar char="–"/>
        <a:defRPr sz="28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00B0F0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00B0F0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00B0F0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png"/><Relationship Id="rId7" Type="http://schemas.openxmlformats.org/officeDocument/2006/relationships/image" Target="../media/image32.wmf"/><Relationship Id="rId12" Type="http://schemas.openxmlformats.org/officeDocument/2006/relationships/image" Target="../media/image36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wmf"/><Relationship Id="rId11" Type="http://schemas.openxmlformats.org/officeDocument/2006/relationships/image" Target="../media/image35.wmf"/><Relationship Id="rId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3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9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9.emf"/><Relationship Id="rId17" Type="http://schemas.openxmlformats.org/officeDocument/2006/relationships/oleObject" Target="../embeddings/oleObject8.bin"/><Relationship Id="rId25" Type="http://schemas.openxmlformats.org/officeDocument/2006/relationships/image" Target="../media/image24.emf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1.emf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2.bin"/><Relationship Id="rId10" Type="http://schemas.openxmlformats.org/officeDocument/2006/relationships/image" Target="../media/image18.emf"/><Relationship Id="rId19" Type="http://schemas.openxmlformats.org/officeDocument/2006/relationships/image" Target="../media/image22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0.emf"/><Relationship Id="rId22" Type="http://schemas.openxmlformats.org/officeDocument/2006/relationships/image" Target="../media/image2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6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4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6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0.png"/><Relationship Id="rId5" Type="http://schemas.openxmlformats.org/officeDocument/2006/relationships/image" Target="../media/image79.wmf"/><Relationship Id="rId4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아주대학교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전자공학과</a:t>
            </a:r>
            <a:endParaRPr lang="en-US" altLang="ko-KR" dirty="0"/>
          </a:p>
          <a:p>
            <a:r>
              <a:rPr lang="ko-KR" altLang="en-US" dirty="0" err="1" smtClean="0"/>
              <a:t>이정원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(jungwony@ajou.ac.kr)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2012.3.29.Thu.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Smart Agent Architecture (1)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2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58" y="5405340"/>
            <a:ext cx="586103" cy="56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2" y="1158066"/>
            <a:ext cx="38195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807938" y="2581928"/>
            <a:ext cx="119616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/>
              <a:t>Car accident</a:t>
            </a:r>
            <a:endParaRPr lang="ko-KR" altLang="en-US" sz="1400" dirty="0"/>
          </a:p>
        </p:txBody>
      </p:sp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11" y="2873223"/>
            <a:ext cx="1582257" cy="97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24" y="563078"/>
            <a:ext cx="778807" cy="122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31" y="939772"/>
            <a:ext cx="717432" cy="1131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019" y="1412990"/>
            <a:ext cx="815802" cy="128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807937" y="2934765"/>
            <a:ext cx="2655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GPS, </a:t>
            </a:r>
            <a:r>
              <a:rPr lang="en-US" altLang="ko-KR" sz="1400" dirty="0" err="1" smtClean="0"/>
              <a:t>Blackbox</a:t>
            </a:r>
            <a:r>
              <a:rPr lang="en-US" altLang="ko-KR" sz="1400" dirty="0" smtClean="0"/>
              <a:t>, data…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/>
              <a:t>Emergency service request</a:t>
            </a:r>
            <a:endParaRPr lang="ko-KR" altLang="en-US" sz="1400" dirty="0"/>
          </a:p>
        </p:txBody>
      </p:sp>
      <p:grpSp>
        <p:nvGrpSpPr>
          <p:cNvPr id="154" name="그룹 153"/>
          <p:cNvGrpSpPr/>
          <p:nvPr/>
        </p:nvGrpSpPr>
        <p:grpSpPr>
          <a:xfrm>
            <a:off x="3937001" y="3070705"/>
            <a:ext cx="345755" cy="539624"/>
            <a:chOff x="395536" y="1214102"/>
            <a:chExt cx="882594" cy="990762"/>
          </a:xfrm>
        </p:grpSpPr>
        <p:grpSp>
          <p:nvGrpSpPr>
            <p:cNvPr id="155" name="그룹 154"/>
            <p:cNvGrpSpPr/>
            <p:nvPr/>
          </p:nvGrpSpPr>
          <p:grpSpPr>
            <a:xfrm>
              <a:off x="395536" y="1542324"/>
              <a:ext cx="882594" cy="662540"/>
              <a:chOff x="1485593" y="2132856"/>
              <a:chExt cx="882594" cy="662540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1490040" y="2406079"/>
                <a:ext cx="878147" cy="389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1485593" y="2132856"/>
                <a:ext cx="882594" cy="50405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altLang="ko-KR" sz="12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>
              <a:off x="741292" y="1214102"/>
              <a:ext cx="144016" cy="354881"/>
              <a:chOff x="6156176" y="1601180"/>
              <a:chExt cx="504056" cy="1162980"/>
            </a:xfrm>
            <a:solidFill>
              <a:schemeClr val="tx1"/>
            </a:solidFill>
          </p:grpSpPr>
          <p:sp>
            <p:nvSpPr>
              <p:cNvPr id="157" name="이등변 삼각형 156"/>
              <p:cNvSpPr/>
              <p:nvPr/>
            </p:nvSpPr>
            <p:spPr>
              <a:xfrm rot="10800000">
                <a:off x="6156176" y="160118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58" name="직선 연결선 157"/>
              <p:cNvCxnSpPr/>
              <p:nvPr/>
            </p:nvCxnSpPr>
            <p:spPr>
              <a:xfrm>
                <a:off x="6408204" y="1956061"/>
                <a:ext cx="0" cy="808099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그룹 13"/>
          <p:cNvGrpSpPr/>
          <p:nvPr/>
        </p:nvGrpSpPr>
        <p:grpSpPr>
          <a:xfrm>
            <a:off x="5889115" y="221311"/>
            <a:ext cx="3004655" cy="1210633"/>
            <a:chOff x="2411760" y="82167"/>
            <a:chExt cx="3004655" cy="1210633"/>
          </a:xfrm>
        </p:grpSpPr>
        <p:pic>
          <p:nvPicPr>
            <p:cNvPr id="161" name="Picture 3" descr="C:\Users\ajou\AppData\Local\Microsoft\Windows\Temporary Internet Files\Content.IE5\5IAD57RE\MC900371084[1]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225" y="102935"/>
              <a:ext cx="847275" cy="118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2" name="그룹 161"/>
            <p:cNvGrpSpPr/>
            <p:nvPr/>
          </p:nvGrpSpPr>
          <p:grpSpPr>
            <a:xfrm>
              <a:off x="4975118" y="82167"/>
              <a:ext cx="441297" cy="672956"/>
              <a:chOff x="1655220" y="1327865"/>
              <a:chExt cx="900556" cy="885040"/>
            </a:xfrm>
          </p:grpSpPr>
          <p:grpSp>
            <p:nvGrpSpPr>
              <p:cNvPr id="163" name="그룹 162"/>
              <p:cNvGrpSpPr/>
              <p:nvPr/>
            </p:nvGrpSpPr>
            <p:grpSpPr>
              <a:xfrm>
                <a:off x="1655220" y="1539949"/>
                <a:ext cx="882594" cy="672956"/>
                <a:chOff x="2798099" y="1340768"/>
                <a:chExt cx="882594" cy="672956"/>
              </a:xfrm>
            </p:grpSpPr>
            <p:sp>
              <p:nvSpPr>
                <p:cNvPr id="170" name="직사각형 169"/>
                <p:cNvSpPr/>
                <p:nvPr/>
              </p:nvSpPr>
              <p:spPr>
                <a:xfrm>
                  <a:off x="3241620" y="1624407"/>
                  <a:ext cx="439073" cy="389317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2802546" y="1613991"/>
                  <a:ext cx="439073" cy="38931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2" name="타원 171"/>
                <p:cNvSpPr/>
                <p:nvPr/>
              </p:nvSpPr>
              <p:spPr>
                <a:xfrm>
                  <a:off x="2798099" y="1340768"/>
                  <a:ext cx="882594" cy="504056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200" b="1" dirty="0" smtClean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A2</a:t>
                  </a:r>
                  <a:endParaRPr lang="en-US" altLang="ko-KR" sz="12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64" name="그룹 163"/>
              <p:cNvGrpSpPr/>
              <p:nvPr/>
            </p:nvGrpSpPr>
            <p:grpSpPr>
              <a:xfrm>
                <a:off x="2411760" y="1340768"/>
                <a:ext cx="144016" cy="325204"/>
                <a:chOff x="7740352" y="1241140"/>
                <a:chExt cx="504056" cy="1168139"/>
              </a:xfrm>
              <a:solidFill>
                <a:schemeClr val="tx2"/>
              </a:solidFill>
            </p:grpSpPr>
            <p:sp>
              <p:nvSpPr>
                <p:cNvPr id="168" name="이등변 삼각형 167"/>
                <p:cNvSpPr/>
                <p:nvPr/>
              </p:nvSpPr>
              <p:spPr>
                <a:xfrm rot="10800000">
                  <a:off x="7740352" y="124114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69" name="직선 연결선 168"/>
                <p:cNvCxnSpPr>
                  <a:stCxn id="168" idx="0"/>
                </p:cNvCxnSpPr>
                <p:nvPr/>
              </p:nvCxnSpPr>
              <p:spPr>
                <a:xfrm>
                  <a:off x="7992380" y="1601180"/>
                  <a:ext cx="0" cy="808099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그룹 164"/>
              <p:cNvGrpSpPr/>
              <p:nvPr/>
            </p:nvGrpSpPr>
            <p:grpSpPr>
              <a:xfrm>
                <a:off x="1659667" y="1327865"/>
                <a:ext cx="144016" cy="354881"/>
                <a:chOff x="6156176" y="1601180"/>
                <a:chExt cx="504056" cy="1162980"/>
              </a:xfrm>
              <a:solidFill>
                <a:schemeClr val="tx1"/>
              </a:solidFill>
            </p:grpSpPr>
            <p:sp>
              <p:nvSpPr>
                <p:cNvPr id="166" name="이등변 삼각형 165"/>
                <p:cNvSpPr/>
                <p:nvPr/>
              </p:nvSpPr>
              <p:spPr>
                <a:xfrm rot="10800000">
                  <a:off x="6156176" y="160118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67" name="직선 연결선 166"/>
                <p:cNvCxnSpPr/>
                <p:nvPr/>
              </p:nvCxnSpPr>
              <p:spPr>
                <a:xfrm>
                  <a:off x="6408204" y="1956061"/>
                  <a:ext cx="0" cy="808099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TextBox 173"/>
            <p:cNvSpPr txBox="1"/>
            <p:nvPr/>
          </p:nvSpPr>
          <p:spPr>
            <a:xfrm>
              <a:off x="2467596" y="248991"/>
              <a:ext cx="1717586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Emergency Service</a:t>
              </a:r>
              <a:endParaRPr lang="ko-KR" altLang="en-US" sz="1400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411760" y="546774"/>
              <a:ext cx="180690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400" dirty="0" smtClean="0"/>
                <a:t>Ambulance Call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400" dirty="0" smtClean="0"/>
                <a:t>Police contact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400" dirty="0" smtClean="0"/>
                <a:t>Traffic control</a:t>
              </a:r>
              <a:endParaRPr lang="ko-KR" altLang="en-US" sz="14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26708" y="2055496"/>
            <a:ext cx="2967657" cy="1709693"/>
            <a:chOff x="5987156" y="960461"/>
            <a:chExt cx="2967657" cy="1709693"/>
          </a:xfrm>
        </p:grpSpPr>
        <p:sp>
          <p:nvSpPr>
            <p:cNvPr id="177" name="TextBox 176"/>
            <p:cNvSpPr txBox="1"/>
            <p:nvPr/>
          </p:nvSpPr>
          <p:spPr>
            <a:xfrm>
              <a:off x="5989388" y="1153202"/>
              <a:ext cx="1662635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Ambulance Call(S)</a:t>
              </a:r>
              <a:endParaRPr lang="ko-KR" altLang="en-US" sz="1400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987156" y="1500603"/>
              <a:ext cx="137326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400" dirty="0" smtClean="0"/>
                <a:t>근접성</a:t>
              </a:r>
              <a:endParaRPr lang="en-US" altLang="ko-KR" sz="1400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400" dirty="0" smtClean="0"/>
                <a:t>필요장비</a:t>
              </a:r>
              <a:endParaRPr lang="en-US" altLang="ko-KR" sz="1400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400" dirty="0" smtClean="0"/>
                <a:t>Traffic </a:t>
              </a:r>
              <a:r>
                <a:rPr lang="ko-KR" altLang="en-US" sz="1400" dirty="0" smtClean="0"/>
                <a:t>정보</a:t>
              </a:r>
              <a:endParaRPr lang="en-US" altLang="ko-KR" sz="1400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400" dirty="0" smtClean="0"/>
                <a:t>의료서비</a:t>
              </a:r>
              <a:r>
                <a:rPr lang="ko-KR" altLang="en-US" sz="1400" dirty="0"/>
                <a:t>스</a:t>
              </a:r>
              <a:endParaRPr lang="en-US" altLang="ko-KR" sz="1400" dirty="0" smtClean="0"/>
            </a:p>
            <a:p>
              <a:pPr marL="285750" indent="-285750">
                <a:buFont typeface="Arial" pitchFamily="34" charset="0"/>
                <a:buChar char="•"/>
              </a:pPr>
              <a:endParaRPr lang="ko-KR" altLang="en-US" sz="1400" dirty="0"/>
            </a:p>
          </p:txBody>
        </p:sp>
        <p:pic>
          <p:nvPicPr>
            <p:cNvPr id="180" name="Picture 5" descr="C:\Users\ajou\AppData\Local\Microsoft\Windows\Temporary Internet Files\Content.IE5\2HCY9H6E\MC900433636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335" y="1788632"/>
              <a:ext cx="1170491" cy="847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1" name="그룹 180"/>
            <p:cNvGrpSpPr/>
            <p:nvPr/>
          </p:nvGrpSpPr>
          <p:grpSpPr>
            <a:xfrm>
              <a:off x="7500348" y="1422365"/>
              <a:ext cx="448368" cy="662351"/>
              <a:chOff x="6588224" y="1338529"/>
              <a:chExt cx="441297" cy="724236"/>
            </a:xfrm>
          </p:grpSpPr>
          <p:grpSp>
            <p:nvGrpSpPr>
              <p:cNvPr id="182" name="그룹 181"/>
              <p:cNvGrpSpPr/>
              <p:nvPr/>
            </p:nvGrpSpPr>
            <p:grpSpPr>
              <a:xfrm>
                <a:off x="6588224" y="1604641"/>
                <a:ext cx="441297" cy="458124"/>
                <a:chOff x="5580112" y="2314192"/>
                <a:chExt cx="882594" cy="662540"/>
              </a:xfrm>
            </p:grpSpPr>
            <p:sp>
              <p:nvSpPr>
                <p:cNvPr id="192" name="직사각형 191"/>
                <p:cNvSpPr/>
                <p:nvPr/>
              </p:nvSpPr>
              <p:spPr>
                <a:xfrm>
                  <a:off x="5861119" y="2584952"/>
                  <a:ext cx="410561" cy="389317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6248820" y="2586099"/>
                  <a:ext cx="213885" cy="38931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5584560" y="2587415"/>
                  <a:ext cx="276560" cy="38931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5" name="타원 194"/>
                <p:cNvSpPr/>
                <p:nvPr/>
              </p:nvSpPr>
              <p:spPr>
                <a:xfrm>
                  <a:off x="5580112" y="2314192"/>
                  <a:ext cx="882594" cy="504056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200" b="1" dirty="0" smtClean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A3</a:t>
                  </a:r>
                  <a:endParaRPr lang="en-US" altLang="ko-KR" sz="12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83" name="그룹 182"/>
              <p:cNvGrpSpPr/>
              <p:nvPr/>
            </p:nvGrpSpPr>
            <p:grpSpPr>
              <a:xfrm>
                <a:off x="6607436" y="1440239"/>
                <a:ext cx="72008" cy="245388"/>
                <a:chOff x="6156176" y="1601180"/>
                <a:chExt cx="504056" cy="1162980"/>
              </a:xfrm>
              <a:solidFill>
                <a:schemeClr val="tx1"/>
              </a:solidFill>
            </p:grpSpPr>
            <p:sp>
              <p:nvSpPr>
                <p:cNvPr id="190" name="이등변 삼각형 189"/>
                <p:cNvSpPr/>
                <p:nvPr/>
              </p:nvSpPr>
              <p:spPr>
                <a:xfrm rot="10800000">
                  <a:off x="6156176" y="160118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91" name="직선 연결선 190"/>
                <p:cNvCxnSpPr/>
                <p:nvPr/>
              </p:nvCxnSpPr>
              <p:spPr>
                <a:xfrm>
                  <a:off x="6408204" y="1956061"/>
                  <a:ext cx="0" cy="808099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그룹 183"/>
              <p:cNvGrpSpPr/>
              <p:nvPr/>
            </p:nvGrpSpPr>
            <p:grpSpPr>
              <a:xfrm>
                <a:off x="6922578" y="1392653"/>
                <a:ext cx="63008" cy="257251"/>
                <a:chOff x="4354220" y="1214102"/>
                <a:chExt cx="444806" cy="1168139"/>
              </a:xfrm>
            </p:grpSpPr>
            <p:sp>
              <p:nvSpPr>
                <p:cNvPr id="188" name="이등변 삼각형 187"/>
                <p:cNvSpPr/>
                <p:nvPr/>
              </p:nvSpPr>
              <p:spPr>
                <a:xfrm rot="10800000">
                  <a:off x="4354220" y="1214102"/>
                  <a:ext cx="444806" cy="360040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89" name="직선 연결선 188"/>
                <p:cNvCxnSpPr>
                  <a:stCxn id="188" idx="0"/>
                </p:cNvCxnSpPr>
                <p:nvPr/>
              </p:nvCxnSpPr>
              <p:spPr>
                <a:xfrm>
                  <a:off x="4576623" y="1574142"/>
                  <a:ext cx="29625" cy="80809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그룹 184"/>
              <p:cNvGrpSpPr/>
              <p:nvPr/>
            </p:nvGrpSpPr>
            <p:grpSpPr>
              <a:xfrm>
                <a:off x="6759360" y="1338529"/>
                <a:ext cx="72008" cy="279387"/>
                <a:chOff x="7740352" y="1241140"/>
                <a:chExt cx="504056" cy="1168139"/>
              </a:xfrm>
              <a:solidFill>
                <a:schemeClr val="tx2"/>
              </a:solidFill>
            </p:grpSpPr>
            <p:sp>
              <p:nvSpPr>
                <p:cNvPr id="186" name="이등변 삼각형 185"/>
                <p:cNvSpPr/>
                <p:nvPr/>
              </p:nvSpPr>
              <p:spPr>
                <a:xfrm rot="10800000">
                  <a:off x="7740352" y="124114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87" name="직선 연결선 186"/>
                <p:cNvCxnSpPr>
                  <a:stCxn id="186" idx="0"/>
                </p:cNvCxnSpPr>
                <p:nvPr/>
              </p:nvCxnSpPr>
              <p:spPr>
                <a:xfrm>
                  <a:off x="7992380" y="1601180"/>
                  <a:ext cx="0" cy="808099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6" name="Picture 5" descr="C:\Users\ajou\AppData\Local\Microsoft\Windows\Temporary Internet Files\Content.IE5\2HCY9H6E\MC900433636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6342" y="1380498"/>
              <a:ext cx="563614" cy="408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5" descr="C:\Users\ajou\AppData\Local\Microsoft\Windows\Temporary Internet Files\Content.IE5\2HCY9H6E\MC900433636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599" y="1820191"/>
              <a:ext cx="411214" cy="29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8" name="그룹 197"/>
            <p:cNvGrpSpPr/>
            <p:nvPr/>
          </p:nvGrpSpPr>
          <p:grpSpPr>
            <a:xfrm>
              <a:off x="8222295" y="1584054"/>
              <a:ext cx="345785" cy="501842"/>
              <a:chOff x="6588224" y="1338529"/>
              <a:chExt cx="441297" cy="724236"/>
            </a:xfrm>
          </p:grpSpPr>
          <p:grpSp>
            <p:nvGrpSpPr>
              <p:cNvPr id="199" name="그룹 198"/>
              <p:cNvGrpSpPr/>
              <p:nvPr/>
            </p:nvGrpSpPr>
            <p:grpSpPr>
              <a:xfrm>
                <a:off x="6588224" y="1604641"/>
                <a:ext cx="441297" cy="458124"/>
                <a:chOff x="5580112" y="2314192"/>
                <a:chExt cx="882594" cy="662540"/>
              </a:xfrm>
            </p:grpSpPr>
            <p:sp>
              <p:nvSpPr>
                <p:cNvPr id="209" name="직사각형 208"/>
                <p:cNvSpPr/>
                <p:nvPr/>
              </p:nvSpPr>
              <p:spPr>
                <a:xfrm>
                  <a:off x="5861119" y="2584952"/>
                  <a:ext cx="410561" cy="389317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6248820" y="2586099"/>
                  <a:ext cx="213885" cy="38931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5584560" y="2587415"/>
                  <a:ext cx="276560" cy="38931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2" name="타원 211"/>
                <p:cNvSpPr/>
                <p:nvPr/>
              </p:nvSpPr>
              <p:spPr>
                <a:xfrm>
                  <a:off x="5580112" y="2314192"/>
                  <a:ext cx="882594" cy="504056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200" b="1" dirty="0" smtClean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A3</a:t>
                  </a:r>
                  <a:endParaRPr lang="en-US" altLang="ko-KR" sz="12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00" name="그룹 199"/>
              <p:cNvGrpSpPr/>
              <p:nvPr/>
            </p:nvGrpSpPr>
            <p:grpSpPr>
              <a:xfrm>
                <a:off x="6607436" y="1440239"/>
                <a:ext cx="72008" cy="245388"/>
                <a:chOff x="6156176" y="1601180"/>
                <a:chExt cx="504056" cy="1162980"/>
              </a:xfrm>
              <a:solidFill>
                <a:schemeClr val="tx1"/>
              </a:solidFill>
            </p:grpSpPr>
            <p:sp>
              <p:nvSpPr>
                <p:cNvPr id="207" name="이등변 삼각형 206"/>
                <p:cNvSpPr/>
                <p:nvPr/>
              </p:nvSpPr>
              <p:spPr>
                <a:xfrm rot="10800000">
                  <a:off x="6156176" y="160118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08" name="직선 연결선 207"/>
                <p:cNvCxnSpPr/>
                <p:nvPr/>
              </p:nvCxnSpPr>
              <p:spPr>
                <a:xfrm>
                  <a:off x="6408204" y="1956061"/>
                  <a:ext cx="0" cy="808099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그룹 200"/>
              <p:cNvGrpSpPr/>
              <p:nvPr/>
            </p:nvGrpSpPr>
            <p:grpSpPr>
              <a:xfrm>
                <a:off x="6922578" y="1392653"/>
                <a:ext cx="63008" cy="257251"/>
                <a:chOff x="4354220" y="1214102"/>
                <a:chExt cx="444806" cy="1168139"/>
              </a:xfrm>
            </p:grpSpPr>
            <p:sp>
              <p:nvSpPr>
                <p:cNvPr id="205" name="이등변 삼각형 204"/>
                <p:cNvSpPr/>
                <p:nvPr/>
              </p:nvSpPr>
              <p:spPr>
                <a:xfrm rot="10800000">
                  <a:off x="4354220" y="1214102"/>
                  <a:ext cx="444806" cy="360040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06" name="직선 연결선 205"/>
                <p:cNvCxnSpPr>
                  <a:stCxn id="205" idx="0"/>
                </p:cNvCxnSpPr>
                <p:nvPr/>
              </p:nvCxnSpPr>
              <p:spPr>
                <a:xfrm>
                  <a:off x="4576623" y="1574142"/>
                  <a:ext cx="29625" cy="80809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그룹 201"/>
              <p:cNvGrpSpPr/>
              <p:nvPr/>
            </p:nvGrpSpPr>
            <p:grpSpPr>
              <a:xfrm>
                <a:off x="6759360" y="1338529"/>
                <a:ext cx="72008" cy="279387"/>
                <a:chOff x="7740352" y="1241140"/>
                <a:chExt cx="504056" cy="1168139"/>
              </a:xfrm>
              <a:solidFill>
                <a:schemeClr val="tx2"/>
              </a:solidFill>
            </p:grpSpPr>
            <p:sp>
              <p:nvSpPr>
                <p:cNvPr id="203" name="이등변 삼각형 202"/>
                <p:cNvSpPr/>
                <p:nvPr/>
              </p:nvSpPr>
              <p:spPr>
                <a:xfrm rot="10800000">
                  <a:off x="7740352" y="124114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04" name="직선 연결선 203"/>
                <p:cNvCxnSpPr>
                  <a:stCxn id="203" idx="0"/>
                </p:cNvCxnSpPr>
                <p:nvPr/>
              </p:nvCxnSpPr>
              <p:spPr>
                <a:xfrm>
                  <a:off x="7992380" y="1601180"/>
                  <a:ext cx="0" cy="808099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3" name="그룹 212"/>
            <p:cNvGrpSpPr/>
            <p:nvPr/>
          </p:nvGrpSpPr>
          <p:grpSpPr>
            <a:xfrm>
              <a:off x="8580577" y="960461"/>
              <a:ext cx="345785" cy="501842"/>
              <a:chOff x="6588224" y="1338529"/>
              <a:chExt cx="441297" cy="724236"/>
            </a:xfrm>
          </p:grpSpPr>
          <p:grpSp>
            <p:nvGrpSpPr>
              <p:cNvPr id="214" name="그룹 213"/>
              <p:cNvGrpSpPr/>
              <p:nvPr/>
            </p:nvGrpSpPr>
            <p:grpSpPr>
              <a:xfrm>
                <a:off x="6588224" y="1604641"/>
                <a:ext cx="441297" cy="458124"/>
                <a:chOff x="5580112" y="2314192"/>
                <a:chExt cx="882594" cy="662540"/>
              </a:xfrm>
            </p:grpSpPr>
            <p:sp>
              <p:nvSpPr>
                <p:cNvPr id="224" name="직사각형 223"/>
                <p:cNvSpPr/>
                <p:nvPr/>
              </p:nvSpPr>
              <p:spPr>
                <a:xfrm>
                  <a:off x="5861119" y="2584952"/>
                  <a:ext cx="410561" cy="389317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6248820" y="2586099"/>
                  <a:ext cx="213885" cy="38931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5584560" y="2587415"/>
                  <a:ext cx="276560" cy="38931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5580112" y="2314192"/>
                  <a:ext cx="882594" cy="504056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200" b="1" dirty="0" smtClean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A3</a:t>
                  </a:r>
                  <a:endParaRPr lang="en-US" altLang="ko-KR" sz="12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15" name="그룹 214"/>
              <p:cNvGrpSpPr/>
              <p:nvPr/>
            </p:nvGrpSpPr>
            <p:grpSpPr>
              <a:xfrm>
                <a:off x="6607436" y="1440239"/>
                <a:ext cx="72008" cy="245388"/>
                <a:chOff x="6156176" y="1601180"/>
                <a:chExt cx="504056" cy="1162980"/>
              </a:xfrm>
              <a:solidFill>
                <a:schemeClr val="tx1"/>
              </a:solidFill>
            </p:grpSpPr>
            <p:sp>
              <p:nvSpPr>
                <p:cNvPr id="222" name="이등변 삼각형 221"/>
                <p:cNvSpPr/>
                <p:nvPr/>
              </p:nvSpPr>
              <p:spPr>
                <a:xfrm rot="10800000">
                  <a:off x="6156176" y="160118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23" name="직선 연결선 222"/>
                <p:cNvCxnSpPr/>
                <p:nvPr/>
              </p:nvCxnSpPr>
              <p:spPr>
                <a:xfrm>
                  <a:off x="6408204" y="1956061"/>
                  <a:ext cx="0" cy="808099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그룹 215"/>
              <p:cNvGrpSpPr/>
              <p:nvPr/>
            </p:nvGrpSpPr>
            <p:grpSpPr>
              <a:xfrm>
                <a:off x="6922578" y="1392653"/>
                <a:ext cx="63008" cy="257251"/>
                <a:chOff x="4354220" y="1214102"/>
                <a:chExt cx="444806" cy="1168139"/>
              </a:xfrm>
            </p:grpSpPr>
            <p:sp>
              <p:nvSpPr>
                <p:cNvPr id="220" name="이등변 삼각형 219"/>
                <p:cNvSpPr/>
                <p:nvPr/>
              </p:nvSpPr>
              <p:spPr>
                <a:xfrm rot="10800000">
                  <a:off x="4354220" y="1214102"/>
                  <a:ext cx="444806" cy="360040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21" name="직선 연결선 220"/>
                <p:cNvCxnSpPr>
                  <a:stCxn id="220" idx="0"/>
                </p:cNvCxnSpPr>
                <p:nvPr/>
              </p:nvCxnSpPr>
              <p:spPr>
                <a:xfrm>
                  <a:off x="4576623" y="1574142"/>
                  <a:ext cx="29625" cy="80809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그룹 216"/>
              <p:cNvGrpSpPr/>
              <p:nvPr/>
            </p:nvGrpSpPr>
            <p:grpSpPr>
              <a:xfrm>
                <a:off x="6759360" y="1338529"/>
                <a:ext cx="72008" cy="279387"/>
                <a:chOff x="7740352" y="1241140"/>
                <a:chExt cx="504056" cy="1168139"/>
              </a:xfrm>
              <a:solidFill>
                <a:schemeClr val="tx2"/>
              </a:solidFill>
            </p:grpSpPr>
            <p:sp>
              <p:nvSpPr>
                <p:cNvPr id="218" name="이등변 삼각형 217"/>
                <p:cNvSpPr/>
                <p:nvPr/>
              </p:nvSpPr>
              <p:spPr>
                <a:xfrm rot="10800000">
                  <a:off x="7740352" y="124114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19" name="직선 연결선 218"/>
                <p:cNvCxnSpPr>
                  <a:stCxn id="218" idx="0"/>
                </p:cNvCxnSpPr>
                <p:nvPr/>
              </p:nvCxnSpPr>
              <p:spPr>
                <a:xfrm>
                  <a:off x="7992380" y="1601180"/>
                  <a:ext cx="0" cy="808099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" name="그룹 15"/>
          <p:cNvGrpSpPr/>
          <p:nvPr/>
        </p:nvGrpSpPr>
        <p:grpSpPr>
          <a:xfrm>
            <a:off x="4148006" y="4655005"/>
            <a:ext cx="2465332" cy="1406204"/>
            <a:chOff x="6586225" y="2632118"/>
            <a:chExt cx="2465332" cy="1406204"/>
          </a:xfrm>
        </p:grpSpPr>
        <p:pic>
          <p:nvPicPr>
            <p:cNvPr id="229" name="Picture 4" descr="C:\Users\ajou\AppData\Local\Microsoft\Windows\Temporary Internet Files\Content.IE5\5IAD57RE\MC900432153[1].wm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2300" y="3295451"/>
              <a:ext cx="1167656" cy="742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" name="TextBox 230"/>
            <p:cNvSpPr txBox="1"/>
            <p:nvPr/>
          </p:nvSpPr>
          <p:spPr>
            <a:xfrm>
              <a:off x="6650024" y="2852936"/>
              <a:ext cx="1349280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Police Contact</a:t>
              </a:r>
              <a:endParaRPr lang="ko-KR" altLang="en-US" sz="1400" dirty="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6586225" y="3297045"/>
              <a:ext cx="11913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400" dirty="0" smtClean="0"/>
                <a:t>사고접수</a:t>
              </a:r>
              <a:endParaRPr lang="en-US" altLang="ko-KR" sz="1400" dirty="0" smtClean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400" dirty="0" smtClean="0"/>
                <a:t>근접</a:t>
              </a:r>
              <a:r>
                <a:rPr lang="ko-KR" altLang="en-US" sz="1400" dirty="0"/>
                <a:t>성</a:t>
              </a:r>
            </a:p>
          </p:txBody>
        </p:sp>
        <p:pic>
          <p:nvPicPr>
            <p:cNvPr id="235" name="Picture 4" descr="C:\Users\ajou\AppData\Local\Microsoft\Windows\Temporary Internet Files\Content.IE5\5IAD57RE\MC900432153[1].wm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9771" y="3007511"/>
              <a:ext cx="924692" cy="58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6" name="그룹 235"/>
            <p:cNvGrpSpPr/>
            <p:nvPr/>
          </p:nvGrpSpPr>
          <p:grpSpPr>
            <a:xfrm>
              <a:off x="8603189" y="2632118"/>
              <a:ext cx="448368" cy="662351"/>
              <a:chOff x="6588224" y="1338529"/>
              <a:chExt cx="441297" cy="724236"/>
            </a:xfrm>
          </p:grpSpPr>
          <p:grpSp>
            <p:nvGrpSpPr>
              <p:cNvPr id="237" name="그룹 236"/>
              <p:cNvGrpSpPr/>
              <p:nvPr/>
            </p:nvGrpSpPr>
            <p:grpSpPr>
              <a:xfrm>
                <a:off x="6588224" y="1604641"/>
                <a:ext cx="441297" cy="458124"/>
                <a:chOff x="5580112" y="2314192"/>
                <a:chExt cx="882594" cy="662540"/>
              </a:xfrm>
            </p:grpSpPr>
            <p:sp>
              <p:nvSpPr>
                <p:cNvPr id="247" name="직사각형 246"/>
                <p:cNvSpPr/>
                <p:nvPr/>
              </p:nvSpPr>
              <p:spPr>
                <a:xfrm>
                  <a:off x="5861119" y="2584952"/>
                  <a:ext cx="410561" cy="389317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6248820" y="2586099"/>
                  <a:ext cx="213885" cy="38931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5584560" y="2587415"/>
                  <a:ext cx="276560" cy="38931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0" name="타원 249"/>
                <p:cNvSpPr/>
                <p:nvPr/>
              </p:nvSpPr>
              <p:spPr>
                <a:xfrm>
                  <a:off x="5580112" y="2314192"/>
                  <a:ext cx="882594" cy="504056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200" b="1" dirty="0" smtClean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A3</a:t>
                  </a:r>
                  <a:endParaRPr lang="en-US" altLang="ko-KR" sz="12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38" name="그룹 237"/>
              <p:cNvGrpSpPr/>
              <p:nvPr/>
            </p:nvGrpSpPr>
            <p:grpSpPr>
              <a:xfrm>
                <a:off x="6607436" y="1440239"/>
                <a:ext cx="72008" cy="245388"/>
                <a:chOff x="6156176" y="1601180"/>
                <a:chExt cx="504056" cy="1162980"/>
              </a:xfrm>
              <a:solidFill>
                <a:schemeClr val="tx1"/>
              </a:solidFill>
            </p:grpSpPr>
            <p:sp>
              <p:nvSpPr>
                <p:cNvPr id="245" name="이등변 삼각형 244"/>
                <p:cNvSpPr/>
                <p:nvPr/>
              </p:nvSpPr>
              <p:spPr>
                <a:xfrm rot="10800000">
                  <a:off x="6156176" y="160118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46" name="직선 연결선 245"/>
                <p:cNvCxnSpPr/>
                <p:nvPr/>
              </p:nvCxnSpPr>
              <p:spPr>
                <a:xfrm>
                  <a:off x="6408204" y="1956061"/>
                  <a:ext cx="0" cy="808099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그룹 238"/>
              <p:cNvGrpSpPr/>
              <p:nvPr/>
            </p:nvGrpSpPr>
            <p:grpSpPr>
              <a:xfrm>
                <a:off x="6922578" y="1392653"/>
                <a:ext cx="63008" cy="257251"/>
                <a:chOff x="4354220" y="1214102"/>
                <a:chExt cx="444806" cy="1168139"/>
              </a:xfrm>
            </p:grpSpPr>
            <p:sp>
              <p:nvSpPr>
                <p:cNvPr id="243" name="이등변 삼각형 242"/>
                <p:cNvSpPr/>
                <p:nvPr/>
              </p:nvSpPr>
              <p:spPr>
                <a:xfrm rot="10800000">
                  <a:off x="4354220" y="1214102"/>
                  <a:ext cx="444806" cy="360040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44" name="직선 연결선 243"/>
                <p:cNvCxnSpPr>
                  <a:stCxn id="243" idx="0"/>
                </p:cNvCxnSpPr>
                <p:nvPr/>
              </p:nvCxnSpPr>
              <p:spPr>
                <a:xfrm>
                  <a:off x="4576623" y="1574142"/>
                  <a:ext cx="29625" cy="80809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그룹 239"/>
              <p:cNvGrpSpPr/>
              <p:nvPr/>
            </p:nvGrpSpPr>
            <p:grpSpPr>
              <a:xfrm>
                <a:off x="6759360" y="1338529"/>
                <a:ext cx="72008" cy="279387"/>
                <a:chOff x="7740352" y="1241140"/>
                <a:chExt cx="504056" cy="1168139"/>
              </a:xfrm>
              <a:solidFill>
                <a:schemeClr val="tx2"/>
              </a:solidFill>
            </p:grpSpPr>
            <p:sp>
              <p:nvSpPr>
                <p:cNvPr id="241" name="이등변 삼각형 240"/>
                <p:cNvSpPr/>
                <p:nvPr/>
              </p:nvSpPr>
              <p:spPr>
                <a:xfrm rot="10800000">
                  <a:off x="7740352" y="124114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42" name="직선 연결선 241"/>
                <p:cNvCxnSpPr>
                  <a:stCxn id="241" idx="0"/>
                </p:cNvCxnSpPr>
                <p:nvPr/>
              </p:nvCxnSpPr>
              <p:spPr>
                <a:xfrm>
                  <a:off x="7992380" y="1601180"/>
                  <a:ext cx="0" cy="808099"/>
                </a:xfrm>
                <a:prstGeom prst="line">
                  <a:avLst/>
                </a:prstGeom>
                <a:grpFill/>
                <a:ln>
                  <a:solidFill>
                    <a:schemeClr val="tx2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" name="그룹 17"/>
          <p:cNvGrpSpPr/>
          <p:nvPr/>
        </p:nvGrpSpPr>
        <p:grpSpPr>
          <a:xfrm>
            <a:off x="2539279" y="4193058"/>
            <a:ext cx="1492015" cy="1640883"/>
            <a:chOff x="0" y="4232864"/>
            <a:chExt cx="1492015" cy="1640883"/>
          </a:xfrm>
        </p:grpSpPr>
        <p:pic>
          <p:nvPicPr>
            <p:cNvPr id="251" name="Picture 2" descr="C:\Users\ajou\AppData\Local\Microsoft\Windows\Temporary Internet Files\Content.IE5\MJI3D3FV\MC900292042[1].wm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15247"/>
              <a:ext cx="1032038" cy="65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2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11" y="4778815"/>
              <a:ext cx="774604" cy="488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53" name="그룹 252"/>
            <p:cNvGrpSpPr/>
            <p:nvPr/>
          </p:nvGrpSpPr>
          <p:grpSpPr>
            <a:xfrm>
              <a:off x="758958" y="4232864"/>
              <a:ext cx="345755" cy="539624"/>
              <a:chOff x="395536" y="1214102"/>
              <a:chExt cx="882594" cy="990762"/>
            </a:xfrm>
          </p:grpSpPr>
          <p:grpSp>
            <p:nvGrpSpPr>
              <p:cNvPr id="254" name="그룹 253"/>
              <p:cNvGrpSpPr/>
              <p:nvPr/>
            </p:nvGrpSpPr>
            <p:grpSpPr>
              <a:xfrm>
                <a:off x="395536" y="1542324"/>
                <a:ext cx="882594" cy="662540"/>
                <a:chOff x="1485593" y="2132856"/>
                <a:chExt cx="882594" cy="662540"/>
              </a:xfrm>
            </p:grpSpPr>
            <p:sp>
              <p:nvSpPr>
                <p:cNvPr id="258" name="직사각형 257"/>
                <p:cNvSpPr/>
                <p:nvPr/>
              </p:nvSpPr>
              <p:spPr>
                <a:xfrm>
                  <a:off x="1490040" y="2406079"/>
                  <a:ext cx="878147" cy="38931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9" name="타원 258"/>
                <p:cNvSpPr/>
                <p:nvPr/>
              </p:nvSpPr>
              <p:spPr>
                <a:xfrm>
                  <a:off x="1485593" y="2132856"/>
                  <a:ext cx="882594" cy="504056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200" b="1" dirty="0" smtClean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altLang="ko-KR" sz="1200" b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55" name="그룹 254"/>
              <p:cNvGrpSpPr/>
              <p:nvPr/>
            </p:nvGrpSpPr>
            <p:grpSpPr>
              <a:xfrm>
                <a:off x="741292" y="1214102"/>
                <a:ext cx="144016" cy="354881"/>
                <a:chOff x="6156176" y="1601180"/>
                <a:chExt cx="504056" cy="1162980"/>
              </a:xfrm>
              <a:solidFill>
                <a:schemeClr val="tx1"/>
              </a:solidFill>
            </p:grpSpPr>
            <p:sp>
              <p:nvSpPr>
                <p:cNvPr id="256" name="이등변 삼각형 255"/>
                <p:cNvSpPr/>
                <p:nvPr/>
              </p:nvSpPr>
              <p:spPr>
                <a:xfrm rot="10800000">
                  <a:off x="6156176" y="1601180"/>
                  <a:ext cx="504056" cy="360040"/>
                </a:xfrm>
                <a:prstGeom prst="triangl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1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57" name="직선 연결선 256"/>
                <p:cNvCxnSpPr/>
                <p:nvPr/>
              </p:nvCxnSpPr>
              <p:spPr>
                <a:xfrm>
                  <a:off x="6408204" y="1956061"/>
                  <a:ext cx="0" cy="808099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7" name="TextBox 266"/>
            <p:cNvSpPr txBox="1"/>
            <p:nvPr/>
          </p:nvSpPr>
          <p:spPr>
            <a:xfrm>
              <a:off x="121735" y="5219061"/>
              <a:ext cx="11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400" dirty="0" smtClean="0"/>
                <a:t>교통정</a:t>
              </a:r>
              <a:r>
                <a:rPr lang="ko-KR" altLang="en-US" sz="1400" dirty="0"/>
                <a:t>보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42735" y="5565970"/>
              <a:ext cx="1327415" cy="30777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Traffic Control</a:t>
              </a:r>
              <a:endParaRPr lang="ko-KR" altLang="en-US" sz="1400" dirty="0"/>
            </a:p>
          </p:txBody>
        </p:sp>
      </p:grpSp>
      <p:pic>
        <p:nvPicPr>
          <p:cNvPr id="19" name="Picture 5" descr="C:\Users\ajou\AppData\Local\Microsoft\Windows\Temporary Internet Files\Content.IE5\PYIQ2JCR\MC900239657[1].wm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563" y="4661059"/>
            <a:ext cx="1730959" cy="134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" name="TextBox 268"/>
          <p:cNvSpPr txBox="1"/>
          <p:nvPr/>
        </p:nvSpPr>
        <p:spPr>
          <a:xfrm>
            <a:off x="7252391" y="4353282"/>
            <a:ext cx="1082348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/>
              <a:t>의료서비스</a:t>
            </a:r>
            <a:endParaRPr lang="ko-KR" altLang="en-US" sz="1400" dirty="0"/>
          </a:p>
        </p:txBody>
      </p:sp>
      <p:grpSp>
        <p:nvGrpSpPr>
          <p:cNvPr id="271" name="그룹 270"/>
          <p:cNvGrpSpPr/>
          <p:nvPr/>
        </p:nvGrpSpPr>
        <p:grpSpPr>
          <a:xfrm>
            <a:off x="8352202" y="4121435"/>
            <a:ext cx="345755" cy="539624"/>
            <a:chOff x="395536" y="1214102"/>
            <a:chExt cx="882594" cy="990762"/>
          </a:xfrm>
        </p:grpSpPr>
        <p:grpSp>
          <p:nvGrpSpPr>
            <p:cNvPr id="272" name="그룹 271"/>
            <p:cNvGrpSpPr/>
            <p:nvPr/>
          </p:nvGrpSpPr>
          <p:grpSpPr>
            <a:xfrm>
              <a:off x="395536" y="1542324"/>
              <a:ext cx="882594" cy="662540"/>
              <a:chOff x="1485593" y="2132856"/>
              <a:chExt cx="882594" cy="662540"/>
            </a:xfrm>
          </p:grpSpPr>
          <p:sp>
            <p:nvSpPr>
              <p:cNvPr id="276" name="직사각형 275"/>
              <p:cNvSpPr/>
              <p:nvPr/>
            </p:nvSpPr>
            <p:spPr>
              <a:xfrm>
                <a:off x="1490040" y="2406079"/>
                <a:ext cx="878147" cy="389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1485593" y="2132856"/>
                <a:ext cx="882594" cy="50405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altLang="ko-KR" sz="12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273" name="그룹 272"/>
            <p:cNvGrpSpPr/>
            <p:nvPr/>
          </p:nvGrpSpPr>
          <p:grpSpPr>
            <a:xfrm>
              <a:off x="741292" y="1214102"/>
              <a:ext cx="144016" cy="354881"/>
              <a:chOff x="6156176" y="1601180"/>
              <a:chExt cx="504056" cy="1162980"/>
            </a:xfrm>
            <a:solidFill>
              <a:schemeClr val="tx1"/>
            </a:solidFill>
          </p:grpSpPr>
          <p:sp>
            <p:nvSpPr>
              <p:cNvPr id="274" name="이등변 삼각형 273"/>
              <p:cNvSpPr/>
              <p:nvPr/>
            </p:nvSpPr>
            <p:spPr>
              <a:xfrm rot="10800000">
                <a:off x="6156176" y="160118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75" name="직선 연결선 274"/>
              <p:cNvCxnSpPr/>
              <p:nvPr/>
            </p:nvCxnSpPr>
            <p:spPr>
              <a:xfrm>
                <a:off x="6408204" y="1956061"/>
                <a:ext cx="0" cy="808099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6" descr="C:\Program Files\Microsoft Office\MEDIA\CAGCAT10\j0186348.wm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6" y="5390524"/>
            <a:ext cx="644652" cy="90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TextBox 277"/>
          <p:cNvSpPr txBox="1"/>
          <p:nvPr/>
        </p:nvSpPr>
        <p:spPr>
          <a:xfrm>
            <a:off x="182006" y="4983145"/>
            <a:ext cx="162397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정보 </a:t>
            </a:r>
            <a:r>
              <a:rPr lang="en-US" altLang="ko-KR" sz="1400" dirty="0" smtClean="0"/>
              <a:t>push service</a:t>
            </a:r>
            <a:endParaRPr lang="ko-KR" altLang="en-US" sz="1400" dirty="0"/>
          </a:p>
        </p:txBody>
      </p:sp>
      <p:grpSp>
        <p:nvGrpSpPr>
          <p:cNvPr id="279" name="그룹 278"/>
          <p:cNvGrpSpPr/>
          <p:nvPr/>
        </p:nvGrpSpPr>
        <p:grpSpPr>
          <a:xfrm>
            <a:off x="1415332" y="5482672"/>
            <a:ext cx="345755" cy="539624"/>
            <a:chOff x="395536" y="1214102"/>
            <a:chExt cx="882594" cy="990762"/>
          </a:xfrm>
        </p:grpSpPr>
        <p:grpSp>
          <p:nvGrpSpPr>
            <p:cNvPr id="280" name="그룹 279"/>
            <p:cNvGrpSpPr/>
            <p:nvPr/>
          </p:nvGrpSpPr>
          <p:grpSpPr>
            <a:xfrm>
              <a:off x="395536" y="1542324"/>
              <a:ext cx="882594" cy="662540"/>
              <a:chOff x="1485593" y="2132856"/>
              <a:chExt cx="882594" cy="662540"/>
            </a:xfrm>
          </p:grpSpPr>
          <p:sp>
            <p:nvSpPr>
              <p:cNvPr id="284" name="직사각형 283"/>
              <p:cNvSpPr/>
              <p:nvPr/>
            </p:nvSpPr>
            <p:spPr>
              <a:xfrm>
                <a:off x="1490040" y="2406079"/>
                <a:ext cx="878147" cy="389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1485593" y="2132856"/>
                <a:ext cx="882594" cy="50405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altLang="ko-KR" sz="12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281" name="그룹 280"/>
            <p:cNvGrpSpPr/>
            <p:nvPr/>
          </p:nvGrpSpPr>
          <p:grpSpPr>
            <a:xfrm>
              <a:off x="741292" y="1214102"/>
              <a:ext cx="144016" cy="354881"/>
              <a:chOff x="6156176" y="1601180"/>
              <a:chExt cx="504056" cy="1162980"/>
            </a:xfrm>
            <a:solidFill>
              <a:schemeClr val="tx1"/>
            </a:solidFill>
          </p:grpSpPr>
          <p:sp>
            <p:nvSpPr>
              <p:cNvPr id="282" name="이등변 삼각형 281"/>
              <p:cNvSpPr/>
              <p:nvPr/>
            </p:nvSpPr>
            <p:spPr>
              <a:xfrm rot="10800000">
                <a:off x="6156176" y="160118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83" name="직선 연결선 282"/>
              <p:cNvCxnSpPr/>
              <p:nvPr/>
            </p:nvCxnSpPr>
            <p:spPr>
              <a:xfrm>
                <a:off x="6408204" y="1956061"/>
                <a:ext cx="0" cy="808099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" name="직선 연결선 21"/>
          <p:cNvCxnSpPr/>
          <p:nvPr/>
        </p:nvCxnSpPr>
        <p:spPr>
          <a:xfrm>
            <a:off x="0" y="3933056"/>
            <a:ext cx="9144000" cy="0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/>
          <p:nvPr/>
        </p:nvCxnSpPr>
        <p:spPr>
          <a:xfrm>
            <a:off x="5508104" y="0"/>
            <a:ext cx="0" cy="3933056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/>
          <p:cNvCxnSpPr/>
          <p:nvPr/>
        </p:nvCxnSpPr>
        <p:spPr>
          <a:xfrm>
            <a:off x="2121315" y="3933056"/>
            <a:ext cx="0" cy="2924944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/>
          <p:nvPr/>
        </p:nvCxnSpPr>
        <p:spPr>
          <a:xfrm>
            <a:off x="4129282" y="3933056"/>
            <a:ext cx="0" cy="2924944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6822519" y="3933056"/>
            <a:ext cx="0" cy="2924944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제목 1"/>
          <p:cNvSpPr>
            <a:spLocks noGrp="1"/>
          </p:cNvSpPr>
          <p:nvPr>
            <p:ph type="title"/>
          </p:nvPr>
        </p:nvSpPr>
        <p:spPr>
          <a:xfrm>
            <a:off x="2987824" y="54241"/>
            <a:ext cx="2917067" cy="92648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altLang="ko-KR" sz="2600" i="1" dirty="0" smtClean="0">
                <a:latin typeface="Times New Roman" pitchFamily="18" charset="0"/>
                <a:cs typeface="Times New Roman" pitchFamily="18" charset="0"/>
              </a:rPr>
              <a:t>Emergency Service</a:t>
            </a:r>
            <a:endParaRPr lang="ko-KR" altLang="en-US" sz="26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06" name="그룹 305"/>
          <p:cNvGrpSpPr/>
          <p:nvPr/>
        </p:nvGrpSpPr>
        <p:grpSpPr>
          <a:xfrm>
            <a:off x="635540" y="683596"/>
            <a:ext cx="324916" cy="672956"/>
            <a:chOff x="1655220" y="1327865"/>
            <a:chExt cx="900556" cy="885040"/>
          </a:xfrm>
        </p:grpSpPr>
        <p:grpSp>
          <p:nvGrpSpPr>
            <p:cNvPr id="307" name="그룹 306"/>
            <p:cNvGrpSpPr/>
            <p:nvPr/>
          </p:nvGrpSpPr>
          <p:grpSpPr>
            <a:xfrm>
              <a:off x="1655220" y="1539949"/>
              <a:ext cx="882594" cy="672956"/>
              <a:chOff x="2798099" y="1340768"/>
              <a:chExt cx="882594" cy="672956"/>
            </a:xfrm>
          </p:grpSpPr>
          <p:sp>
            <p:nvSpPr>
              <p:cNvPr id="314" name="직사각형 313"/>
              <p:cNvSpPr/>
              <p:nvPr/>
            </p:nvSpPr>
            <p:spPr>
              <a:xfrm>
                <a:off x="3241620" y="1624407"/>
                <a:ext cx="439073" cy="3893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>
                <a:off x="2802546" y="1613991"/>
                <a:ext cx="439073" cy="389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6" name="타원 315"/>
              <p:cNvSpPr/>
              <p:nvPr/>
            </p:nvSpPr>
            <p:spPr>
              <a:xfrm>
                <a:off x="2798099" y="1340768"/>
                <a:ext cx="882592" cy="50405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A2</a:t>
                </a:r>
                <a:endParaRPr lang="en-US" altLang="ko-KR" sz="12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308" name="그룹 307"/>
            <p:cNvGrpSpPr/>
            <p:nvPr/>
          </p:nvGrpSpPr>
          <p:grpSpPr>
            <a:xfrm>
              <a:off x="2411760" y="1340768"/>
              <a:ext cx="144016" cy="325204"/>
              <a:chOff x="7740352" y="1241140"/>
              <a:chExt cx="504056" cy="1168139"/>
            </a:xfrm>
            <a:solidFill>
              <a:schemeClr val="tx2"/>
            </a:solidFill>
          </p:grpSpPr>
          <p:sp>
            <p:nvSpPr>
              <p:cNvPr id="312" name="이등변 삼각형 311"/>
              <p:cNvSpPr/>
              <p:nvPr/>
            </p:nvSpPr>
            <p:spPr>
              <a:xfrm rot="10800000">
                <a:off x="7740352" y="124114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313" name="직선 연결선 312"/>
              <p:cNvCxnSpPr>
                <a:stCxn id="312" idx="0"/>
              </p:cNvCxnSpPr>
              <p:nvPr/>
            </p:nvCxnSpPr>
            <p:spPr>
              <a:xfrm>
                <a:off x="7992380" y="1601180"/>
                <a:ext cx="0" cy="808099"/>
              </a:xfrm>
              <a:prstGeom prst="line">
                <a:avLst/>
              </a:prstGeom>
              <a:grp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그룹 308"/>
            <p:cNvGrpSpPr/>
            <p:nvPr/>
          </p:nvGrpSpPr>
          <p:grpSpPr>
            <a:xfrm>
              <a:off x="1659667" y="1327865"/>
              <a:ext cx="144016" cy="354881"/>
              <a:chOff x="6156176" y="1601180"/>
              <a:chExt cx="504056" cy="1162980"/>
            </a:xfrm>
            <a:solidFill>
              <a:schemeClr val="tx1"/>
            </a:solidFill>
          </p:grpSpPr>
          <p:sp>
            <p:nvSpPr>
              <p:cNvPr id="310" name="이등변 삼각형 309"/>
              <p:cNvSpPr/>
              <p:nvPr/>
            </p:nvSpPr>
            <p:spPr>
              <a:xfrm rot="10800000">
                <a:off x="6156176" y="160118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311" name="직선 연결선 310"/>
              <p:cNvCxnSpPr/>
              <p:nvPr/>
            </p:nvCxnSpPr>
            <p:spPr>
              <a:xfrm>
                <a:off x="6408204" y="1956061"/>
                <a:ext cx="0" cy="808099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89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76" y="698907"/>
            <a:ext cx="8761812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809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j-ea"/>
                <a:cs typeface="+mj-cs"/>
              </a:rPr>
              <a:t>백두</a:t>
            </a:r>
            <a:r>
              <a:rPr lang="ko-KR" altLang="en-US" sz="160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j-ea"/>
                <a:cs typeface="+mj-cs"/>
              </a:rPr>
              <a:t>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2013.09.09</a:t>
            </a:r>
          </a:p>
          <a:p>
            <a:endParaRPr lang="en-US" altLang="ko-KR" dirty="0" smtClean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endParaRPr lang="en-US" altLang="ko-KR" dirty="0" smtClean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28596" y="1643050"/>
            <a:ext cx="8258204" cy="1569926"/>
          </a:xfrm>
        </p:spPr>
        <p:txBody>
          <a:bodyPr>
            <a:normAutofit fontScale="90000"/>
          </a:bodyPr>
          <a:lstStyle/>
          <a:p>
            <a:r>
              <a:rPr lang="en-US" altLang="ko-KR" sz="2400" dirty="0"/>
              <a:t>B4G </a:t>
            </a:r>
            <a:r>
              <a:rPr lang="ko-KR" altLang="en-US" sz="2400" dirty="0"/>
              <a:t>이동통신을 위한 </a:t>
            </a:r>
            <a:br>
              <a:rPr lang="ko-KR" altLang="en-US" sz="2400" dirty="0"/>
            </a:br>
            <a:r>
              <a:rPr lang="ko-KR" altLang="en-US" sz="2400" dirty="0"/>
              <a:t>네트워크 가상화 기반기술 연구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제 </a:t>
            </a:r>
            <a:r>
              <a:rPr lang="en-US" altLang="ko-KR" sz="2400" dirty="0"/>
              <a:t>1</a:t>
            </a:r>
            <a:r>
              <a:rPr lang="ko-KR" altLang="en-US" sz="2400" dirty="0"/>
              <a:t>세부 </a:t>
            </a:r>
            <a:r>
              <a:rPr lang="en-US" altLang="ko-KR" sz="2400" dirty="0"/>
              <a:t>: </a:t>
            </a:r>
            <a:r>
              <a:rPr lang="ko-KR" altLang="en-US" sz="2400" dirty="0"/>
              <a:t>네트워크 가상화 기술 </a:t>
            </a:r>
            <a:br>
              <a:rPr lang="ko-KR" altLang="en-US" sz="2400" dirty="0"/>
            </a:br>
            <a:r>
              <a:rPr lang="en-US" altLang="ko-KR" sz="2400" dirty="0"/>
              <a:t>( Smart Agent </a:t>
            </a:r>
            <a:r>
              <a:rPr lang="ko-KR" altLang="en-US" sz="2400" dirty="0"/>
              <a:t>기반 서비스 인프라 구현 기술 개발 </a:t>
            </a:r>
            <a:r>
              <a:rPr lang="en-US" altLang="ko-KR" sz="2400" dirty="0"/>
              <a:t>)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Scheduling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649802"/>
              </p:ext>
            </p:extLst>
          </p:nvPr>
        </p:nvGraphicFramePr>
        <p:xfrm>
          <a:off x="323528" y="2492896"/>
          <a:ext cx="8535862" cy="32642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6517"/>
                <a:gridCol w="1969033"/>
                <a:gridCol w="2070530"/>
                <a:gridCol w="2019782"/>
              </a:tblGrid>
              <a:tr h="19201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r>
                        <a:rPr lang="ko-KR" altLang="en-US" sz="800" u="none" strike="noStrike">
                          <a:effectLst/>
                        </a:rPr>
                        <a:t>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</a:t>
                      </a:r>
                      <a:r>
                        <a:rPr lang="ko-KR" altLang="en-US" sz="800" u="none" strike="noStrike">
                          <a:effectLst/>
                        </a:rPr>
                        <a:t>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hybrid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192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R&lt;-&gt;P</a:t>
                      </a:r>
                      <a:r>
                        <a:rPr lang="ko-KR" altLang="en-US" sz="800" u="none" strike="noStrike">
                          <a:effectLst/>
                        </a:rPr>
                        <a:t>의 </a:t>
                      </a:r>
                      <a:r>
                        <a:rPr lang="en-US" sz="800" u="none" strike="noStrike">
                          <a:effectLst/>
                        </a:rPr>
                        <a:t>throughput</a:t>
                      </a:r>
                      <a:r>
                        <a:rPr lang="ko-KR" altLang="en-US" sz="800" u="none" strike="noStrike">
                          <a:effectLst/>
                        </a:rPr>
                        <a:t>을 알려준다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r-&gt;b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1920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content attribute</a:t>
                      </a:r>
                      <a:r>
                        <a:rPr lang="ko-KR" altLang="en-US" sz="800" u="none" strike="noStrike">
                          <a:effectLst/>
                        </a:rPr>
                        <a:t>를 받아온다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1920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content</a:t>
                      </a:r>
                      <a:r>
                        <a:rPr lang="ko-KR" altLang="en-US" sz="800" u="none" strike="noStrike">
                          <a:effectLst/>
                        </a:rPr>
                        <a:t>를 </a:t>
                      </a:r>
                      <a:r>
                        <a:rPr lang="en-US" altLang="ko-KR" sz="800" u="none" strike="noStrike">
                          <a:effectLst/>
                        </a:rPr>
                        <a:t>segment </a:t>
                      </a:r>
                      <a:r>
                        <a:rPr lang="ko-KR" altLang="en-US" sz="800" u="none" strike="noStrike">
                          <a:effectLst/>
                        </a:rPr>
                        <a:t>단위로 나눈다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1920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다운 받아야 할 </a:t>
                      </a:r>
                      <a:r>
                        <a:rPr lang="en-US" altLang="ko-KR" sz="800" u="none" strike="noStrike">
                          <a:effectLst/>
                        </a:rPr>
                        <a:t>segment</a:t>
                      </a:r>
                      <a:r>
                        <a:rPr lang="ko-KR" altLang="en-US" sz="800" u="none" strike="noStrike">
                          <a:effectLst/>
                        </a:rPr>
                        <a:t>를 알린다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b-&gt;r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1920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segment</a:t>
                      </a:r>
                      <a:r>
                        <a:rPr lang="ko-KR" altLang="en-US" sz="800" u="none" strike="noStrike">
                          <a:effectLst/>
                        </a:rPr>
                        <a:t>의 전송을 요청한다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1920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segment</a:t>
                      </a:r>
                      <a:r>
                        <a:rPr lang="ko-KR" altLang="en-US" sz="800" u="none" strike="noStrike">
                          <a:effectLst/>
                        </a:rPr>
                        <a:t>를 전송 받는다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1920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segment</a:t>
                      </a:r>
                      <a:r>
                        <a:rPr lang="ko-KR" altLang="en-US" sz="800" u="none" strike="noStrike">
                          <a:effectLst/>
                        </a:rPr>
                        <a:t>의 전송이 끝났을 경우 알린다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r-&gt;b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1920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다음 </a:t>
                      </a:r>
                      <a:r>
                        <a:rPr lang="en-US" altLang="ko-KR" sz="800" u="none" strike="noStrike">
                          <a:effectLst/>
                        </a:rPr>
                        <a:t>segmnet</a:t>
                      </a:r>
                      <a:r>
                        <a:rPr lang="ko-KR" altLang="en-US" sz="800" u="none" strike="noStrike">
                          <a:effectLst/>
                        </a:rPr>
                        <a:t>의 전송을 요청한다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b-&gt;r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1920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provider</a:t>
                      </a:r>
                      <a:r>
                        <a:rPr lang="ko-KR" altLang="en-US" sz="800" u="none" strike="noStrike">
                          <a:effectLst/>
                        </a:rPr>
                        <a:t>가 변경되었을 경우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b-&gt;r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768064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불필요한 전송을 줄일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전체적인 전송을 관제할 수 있고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예를들어 </a:t>
                      </a:r>
                      <a:r>
                        <a:rPr lang="en-US" altLang="ko-KR" sz="800" u="none" strike="noStrike">
                          <a:effectLst/>
                        </a:rPr>
                        <a:t>broker</a:t>
                      </a:r>
                      <a:r>
                        <a:rPr lang="ko-KR" altLang="en-US" sz="800" u="none" strike="noStrike">
                          <a:effectLst/>
                        </a:rPr>
                        <a:t>가 과금을 담당한다면</a:t>
                      </a:r>
                      <a:r>
                        <a:rPr lang="en-US" altLang="ko-KR" sz="800" u="none" strike="noStrike">
                          <a:effectLst/>
                        </a:rPr>
                        <a:t>), provider</a:t>
                      </a:r>
                      <a:r>
                        <a:rPr lang="ko-KR" altLang="en-US" sz="800" u="none" strike="noStrike">
                          <a:effectLst/>
                        </a:rPr>
                        <a:t>가 나중에 참여했을 때 대응할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불필요한 전송을 줄이며 </a:t>
                      </a:r>
                      <a:r>
                        <a:rPr lang="en-US" altLang="ko-KR" sz="800" u="none" strike="noStrike">
                          <a:effectLst/>
                        </a:rPr>
                        <a:t>provider </a:t>
                      </a:r>
                      <a:r>
                        <a:rPr lang="ko-KR" altLang="en-US" sz="800" u="none" strike="noStrike">
                          <a:effectLst/>
                        </a:rPr>
                        <a:t>참여에 대응할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  <a:tr h="57604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broker</a:t>
                      </a:r>
                      <a:r>
                        <a:rPr lang="ko-KR" altLang="en-US" sz="800" u="none" strike="noStrike" dirty="0">
                          <a:effectLst/>
                        </a:rPr>
                        <a:t>가 전체적인 전송을 관제하지 못하며</a:t>
                      </a:r>
                      <a:r>
                        <a:rPr lang="en-US" altLang="ko-KR" sz="800" u="none" strike="noStrike" dirty="0">
                          <a:effectLst/>
                        </a:rPr>
                        <a:t>, provider</a:t>
                      </a:r>
                      <a:r>
                        <a:rPr lang="ko-KR" altLang="en-US" sz="800" u="none" strike="noStrike" dirty="0">
                          <a:effectLst/>
                        </a:rPr>
                        <a:t>의 참여에 대응하지 못한다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r&lt;-&gt;p</a:t>
                      </a:r>
                      <a:r>
                        <a:rPr lang="ko-KR" altLang="en-US" sz="800" u="none" strike="noStrike">
                          <a:effectLst/>
                        </a:rPr>
                        <a:t>의 </a:t>
                      </a:r>
                      <a:r>
                        <a:rPr lang="en-US" altLang="ko-KR" sz="800" u="none" strike="noStrike">
                          <a:effectLst/>
                        </a:rPr>
                        <a:t>throughput</a:t>
                      </a:r>
                      <a:r>
                        <a:rPr lang="ko-KR" altLang="en-US" sz="800" u="none" strike="noStrike">
                          <a:effectLst/>
                        </a:rPr>
                        <a:t>의 변화에 대응할 수 없다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불필요한 전송이 생긴다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broker</a:t>
                      </a:r>
                      <a:r>
                        <a:rPr lang="ko-KR" altLang="en-US" sz="800" u="none" strike="noStrike" dirty="0">
                          <a:effectLst/>
                        </a:rPr>
                        <a:t>가 전체적인 전송을 관제하지 못한다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89" marR="6689" marT="6689" marB="0" anchor="ctr"/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2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MCC (Mobile Cloud Computing)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02744" y="1236238"/>
            <a:ext cx="5832648" cy="4533022"/>
            <a:chOff x="1402744" y="1236238"/>
            <a:chExt cx="5832648" cy="453302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1"/>
            <a:stretch/>
          </p:blipFill>
          <p:spPr bwMode="auto">
            <a:xfrm>
              <a:off x="1907704" y="1954577"/>
              <a:ext cx="5327688" cy="3384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4644008" y="4690881"/>
              <a:ext cx="648072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74952" y="1236238"/>
              <a:ext cx="2742474" cy="64633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>
                  <a:latin typeface="Trebuchet MS" pitchFamily="34" charset="0"/>
                  <a:ea typeface="+mn-ea"/>
                </a:defRPr>
              </a:lvl1pPr>
              <a:lvl2pPr marL="0" lvl="1" algn="ctr" latinLnBrk="0">
                <a:defRPr>
                  <a:latin typeface="Trebuchet MS" pitchFamily="34" charset="0"/>
                  <a:ea typeface="+mn-ea"/>
                </a:defRPr>
              </a:lvl2pPr>
            </a:lstStyle>
            <a:p>
              <a:r>
                <a:rPr lang="en-US" altLang="ko-KR" dirty="0"/>
                <a:t>Cloud 1</a:t>
              </a:r>
            </a:p>
            <a:p>
              <a:pPr lvl="1"/>
              <a:r>
                <a:rPr lang="en-US" altLang="ko-KR" dirty="0"/>
                <a:t>(</a:t>
              </a:r>
              <a:r>
                <a:rPr lang="en-US" altLang="ko-KR" dirty="0" smtClean="0"/>
                <a:t>server - mobile </a:t>
              </a:r>
              <a:r>
                <a:rPr lang="en-US" altLang="ko-KR" dirty="0"/>
                <a:t>device)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02744" y="5122929"/>
              <a:ext cx="3528392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Trebuchet MS" pitchFamily="34" charset="0"/>
                  <a:ea typeface="+mn-ea"/>
                </a:rPr>
                <a:t>Cloud </a:t>
              </a:r>
              <a:r>
                <a:rPr lang="en-US" altLang="ko-KR" dirty="0" smtClean="0">
                  <a:latin typeface="Trebuchet MS" pitchFamily="34" charset="0"/>
                  <a:ea typeface="+mn-ea"/>
                </a:rPr>
                <a:t>2</a:t>
              </a:r>
              <a:endParaRPr lang="en-US" altLang="ko-KR" dirty="0">
                <a:latin typeface="Trebuchet MS" pitchFamily="34" charset="0"/>
                <a:ea typeface="+mn-ea"/>
              </a:endParaRPr>
            </a:p>
            <a:p>
              <a:pPr marL="0" lvl="1" algn="ctr" latinLnBrk="0"/>
              <a:r>
                <a:rPr lang="en-US" altLang="ko-KR" dirty="0" smtClean="0">
                  <a:latin typeface="Trebuchet MS" pitchFamily="34" charset="0"/>
                  <a:ea typeface="+mn-ea"/>
                </a:rPr>
                <a:t>(mobile device - mobile device)</a:t>
              </a:r>
              <a:endParaRPr lang="en-US" altLang="ko-KR" dirty="0">
                <a:latin typeface="Trebuchet MS" pitchFamily="34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2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Implement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소켓 프로그래밍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1520" y="1916832"/>
            <a:ext cx="4320480" cy="23558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959287" y="3579604"/>
            <a:ext cx="4933192" cy="25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5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 Socket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socket</a:t>
            </a:r>
            <a:r>
              <a:rPr lang="ko-KR" altLang="en-US" dirty="0" smtClean="0"/>
              <a:t>을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04864"/>
            <a:ext cx="5362575" cy="2924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657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 Socket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Client 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을 이용해서 </a:t>
            </a:r>
            <a:r>
              <a:rPr lang="en-US" altLang="ko-KR" dirty="0" smtClean="0"/>
              <a:t>multi thread</a:t>
            </a:r>
            <a:r>
              <a:rPr lang="ko-KR" altLang="en-US" dirty="0" smtClean="0"/>
              <a:t>를 돌린다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(Ex, 3</a:t>
            </a:r>
            <a:r>
              <a:rPr lang="ko-KR" altLang="en-US" dirty="0" smtClean="0"/>
              <a:t>번 실행을 할 경우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device(=thread)</a:t>
            </a:r>
            <a:r>
              <a:rPr lang="ko-KR" altLang="en-US" dirty="0" smtClean="0"/>
              <a:t>를 생성한다</a:t>
            </a:r>
            <a:r>
              <a:rPr lang="en-US" altLang="ko-KR" dirty="0" smtClean="0"/>
              <a:t>.)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4" y="2563615"/>
            <a:ext cx="6671468" cy="3734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064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Device(=Thread)</a:t>
            </a:r>
            <a:r>
              <a:rPr lang="ko-KR" altLang="en-US" dirty="0" smtClean="0"/>
              <a:t>간 통신 체크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8144" y="1628799"/>
            <a:ext cx="2847260" cy="4443407"/>
          </a:xfrm>
        </p:spPr>
        <p:txBody>
          <a:bodyPr/>
          <a:lstStyle/>
          <a:p>
            <a:r>
              <a:rPr lang="ko-KR" altLang="en-US" dirty="0" smtClean="0"/>
              <a:t>각각의  </a:t>
            </a:r>
            <a:r>
              <a:rPr lang="en-US" altLang="ko-KR" dirty="0" smtClean="0"/>
              <a:t>device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에 부여되는 </a:t>
            </a:r>
            <a:r>
              <a:rPr lang="en-US" altLang="ko-KR" dirty="0" smtClean="0"/>
              <a:t>socket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outputstream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inputstream</a:t>
            </a:r>
            <a:r>
              <a:rPr lang="ko-KR" altLang="en-US" dirty="0" smtClean="0"/>
              <a:t>을 통해서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 받는다</a:t>
            </a:r>
            <a:r>
              <a:rPr lang="en-US" altLang="ko-KR" dirty="0" smtClean="0"/>
              <a:t>.(socket</a:t>
            </a:r>
            <a:r>
              <a:rPr lang="ko-KR" altLang="en-US" dirty="0" smtClean="0"/>
              <a:t>이 같기 때문에 </a:t>
            </a:r>
            <a:r>
              <a:rPr lang="en-US" altLang="ko-KR" dirty="0" smtClean="0"/>
              <a:t>identify</a:t>
            </a:r>
            <a:r>
              <a:rPr lang="ko-KR" altLang="en-US" dirty="0" smtClean="0"/>
              <a:t>할 수 있는 </a:t>
            </a:r>
            <a:r>
              <a:rPr lang="en-US" altLang="ko-KR" dirty="0" smtClean="0"/>
              <a:t>parameter</a:t>
            </a:r>
            <a:r>
              <a:rPr lang="ko-KR" altLang="en-US" dirty="0" smtClean="0"/>
              <a:t>가 없음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통신이 되는 것을 확인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91475"/>
            <a:ext cx="5400675" cy="5105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4064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Device information, agent table, broker table, content table</a:t>
            </a:r>
            <a:r>
              <a:rPr lang="ko-KR" altLang="en-US" dirty="0" smtClean="0"/>
              <a:t>등 각각의 기기들이 가지고 있어야 할 정보들을 보관하기 위해서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.(java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관련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가 많으며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편집은</a:t>
            </a:r>
            <a:r>
              <a:rPr lang="en-US" altLang="ko-KR" dirty="0" smtClean="0"/>
              <a:t> DOM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71" y="3284984"/>
            <a:ext cx="7210425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14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타원 144"/>
          <p:cNvSpPr/>
          <p:nvPr/>
        </p:nvSpPr>
        <p:spPr>
          <a:xfrm>
            <a:off x="4718649" y="1098359"/>
            <a:ext cx="1797567" cy="980607"/>
          </a:xfrm>
          <a:prstGeom prst="ellipse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구름 모양 설명선 4"/>
          <p:cNvSpPr/>
          <p:nvPr/>
        </p:nvSpPr>
        <p:spPr>
          <a:xfrm>
            <a:off x="1449144" y="836712"/>
            <a:ext cx="7029543" cy="4640141"/>
          </a:xfrm>
          <a:prstGeom prst="cloudCallout">
            <a:avLst>
              <a:gd name="adj1" fmla="val -18857"/>
              <a:gd name="adj2" fmla="val 61316"/>
            </a:avLst>
          </a:prstGeom>
          <a:noFill/>
          <a:ln w="1270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" name="타원 167"/>
          <p:cNvSpPr/>
          <p:nvPr/>
        </p:nvSpPr>
        <p:spPr>
          <a:xfrm rot="20211204">
            <a:off x="7182701" y="3494846"/>
            <a:ext cx="688905" cy="506832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327183" y="5074927"/>
            <a:ext cx="1079864" cy="1102249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2915816" y="188640"/>
            <a:ext cx="1152128" cy="948141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r"/>
            <a:r>
              <a:rPr lang="en-US" altLang="ko-KR" sz="1200" b="1" spc="-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Smart Agent</a:t>
            </a:r>
          </a:p>
          <a:p>
            <a:pPr algn="r"/>
            <a:endParaRPr lang="en-US" altLang="ko-KR" sz="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Intelligent Searc</a:t>
            </a:r>
            <a:r>
              <a:rPr lang="en-US" altLang="ko-KR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r>
              <a:rPr lang="en-US" altLang="ko-KR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Location Based</a:t>
            </a:r>
          </a:p>
          <a:p>
            <a:r>
              <a:rPr lang="en-US" altLang="ko-KR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Context Aware...</a:t>
            </a:r>
            <a:endParaRPr lang="ko-KR" alt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028384" y="44624"/>
            <a:ext cx="815997" cy="635175"/>
          </a:xfrm>
          <a:prstGeom prst="ellipse">
            <a:avLst/>
          </a:prstGeom>
          <a:noFill/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r"/>
            <a:r>
              <a:rPr lang="en-US" altLang="ko-KR" sz="1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Smart Agent</a:t>
            </a:r>
          </a:p>
          <a:p>
            <a:pPr algn="r"/>
            <a:endParaRPr lang="en-US" altLang="ko-KR" sz="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77882" y="2186861"/>
            <a:ext cx="710329" cy="65707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Broker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1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90320" y="5591676"/>
            <a:ext cx="753630" cy="61085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Smart Agent</a:t>
            </a:r>
            <a:endParaRPr lang="en-US" altLang="ko-KR" sz="1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ko-KR" altLang="en-US" sz="1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49144" y="5207732"/>
            <a:ext cx="890607" cy="69028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Smart Agent</a:t>
            </a: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ko-KR" altLang="en-US" sz="1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29391" y="5517232"/>
            <a:ext cx="882594" cy="679729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Smart Agent</a:t>
            </a:r>
            <a:endParaRPr lang="en-US" altLang="ko-KR" sz="1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ko-KR" altLang="en-US" sz="1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974927" y="4293096"/>
            <a:ext cx="718507" cy="57797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Broker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5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635895" y="2980633"/>
            <a:ext cx="603987" cy="60250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Broker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5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5110168" y="1196752"/>
            <a:ext cx="1248466" cy="587679"/>
            <a:chOff x="5108188" y="1196752"/>
            <a:chExt cx="1192004" cy="587679"/>
          </a:xfrm>
        </p:grpSpPr>
        <p:sp>
          <p:nvSpPr>
            <p:cNvPr id="24" name="타원 23"/>
            <p:cNvSpPr/>
            <p:nvPr/>
          </p:nvSpPr>
          <p:spPr>
            <a:xfrm>
              <a:off x="5674163" y="1196752"/>
              <a:ext cx="626029" cy="504056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Provider</a:t>
              </a:r>
            </a:p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Agent</a:t>
              </a:r>
              <a:endParaRPr lang="ko-KR" altLang="en-US" sz="9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08188" y="1483948"/>
              <a:ext cx="713425" cy="300483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LMS Server</a:t>
              </a:r>
              <a:endParaRPr lang="ko-KR" altLang="en-US" sz="105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28" name="직선 연결선 27"/>
          <p:cNvCxnSpPr>
            <a:stCxn id="4" idx="5"/>
            <a:endCxn id="9" idx="1"/>
          </p:cNvCxnSpPr>
          <p:nvPr/>
        </p:nvCxnSpPr>
        <p:spPr>
          <a:xfrm>
            <a:off x="3899219" y="997929"/>
            <a:ext cx="1082688" cy="1285158"/>
          </a:xfrm>
          <a:prstGeom prst="line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자유형 34"/>
          <p:cNvSpPr/>
          <p:nvPr/>
        </p:nvSpPr>
        <p:spPr>
          <a:xfrm>
            <a:off x="5477272" y="1690777"/>
            <a:ext cx="595723" cy="572539"/>
          </a:xfrm>
          <a:custGeom>
            <a:avLst/>
            <a:gdLst>
              <a:gd name="connsiteX0" fmla="*/ 707366 w 707366"/>
              <a:gd name="connsiteY0" fmla="*/ 0 h 586597"/>
              <a:gd name="connsiteX1" fmla="*/ 483079 w 707366"/>
              <a:gd name="connsiteY1" fmla="*/ 362310 h 586597"/>
              <a:gd name="connsiteX2" fmla="*/ 0 w 707366"/>
              <a:gd name="connsiteY2" fmla="*/ 586597 h 58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7366" h="586597">
                <a:moveTo>
                  <a:pt x="707366" y="0"/>
                </a:moveTo>
                <a:cubicBezTo>
                  <a:pt x="654169" y="132272"/>
                  <a:pt x="600973" y="264544"/>
                  <a:pt x="483079" y="362310"/>
                </a:cubicBezTo>
                <a:cubicBezTo>
                  <a:pt x="365185" y="460076"/>
                  <a:pt x="182592" y="523336"/>
                  <a:pt x="0" y="586597"/>
                </a:cubicBezTo>
              </a:path>
            </a:pathLst>
          </a:cu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stCxn id="9" idx="6"/>
          </p:cNvCxnSpPr>
          <p:nvPr/>
        </p:nvCxnSpPr>
        <p:spPr>
          <a:xfrm flipV="1">
            <a:off x="5588211" y="692696"/>
            <a:ext cx="2848171" cy="1822702"/>
          </a:xfrm>
          <a:prstGeom prst="line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9" idx="2"/>
          </p:cNvCxnSpPr>
          <p:nvPr/>
        </p:nvCxnSpPr>
        <p:spPr>
          <a:xfrm>
            <a:off x="3959932" y="2312876"/>
            <a:ext cx="917950" cy="202522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자유형 45"/>
          <p:cNvSpPr/>
          <p:nvPr/>
        </p:nvSpPr>
        <p:spPr>
          <a:xfrm>
            <a:off x="3699277" y="1098359"/>
            <a:ext cx="556329" cy="1970601"/>
          </a:xfrm>
          <a:custGeom>
            <a:avLst/>
            <a:gdLst>
              <a:gd name="connsiteX0" fmla="*/ 379562 w 577962"/>
              <a:gd name="connsiteY0" fmla="*/ 2061714 h 2061714"/>
              <a:gd name="connsiteX1" fmla="*/ 560717 w 577962"/>
              <a:gd name="connsiteY1" fmla="*/ 1069676 h 2061714"/>
              <a:gd name="connsiteX2" fmla="*/ 0 w 577962"/>
              <a:gd name="connsiteY2" fmla="*/ 0 h 206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962" h="2061714">
                <a:moveTo>
                  <a:pt x="379562" y="2061714"/>
                </a:moveTo>
                <a:cubicBezTo>
                  <a:pt x="501769" y="1737504"/>
                  <a:pt x="623977" y="1413295"/>
                  <a:pt x="560717" y="1069676"/>
                </a:cubicBezTo>
                <a:cubicBezTo>
                  <a:pt x="497457" y="726057"/>
                  <a:pt x="248728" y="363028"/>
                  <a:pt x="0" y="0"/>
                </a:cubicBezTo>
              </a:path>
            </a:pathLst>
          </a:cu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>
            <a:endCxn id="21" idx="0"/>
          </p:cNvCxnSpPr>
          <p:nvPr/>
        </p:nvCxnSpPr>
        <p:spPr>
          <a:xfrm>
            <a:off x="3783327" y="2521024"/>
            <a:ext cx="154562" cy="459609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98" idx="7"/>
            <a:endCxn id="21" idx="2"/>
          </p:cNvCxnSpPr>
          <p:nvPr/>
        </p:nvCxnSpPr>
        <p:spPr>
          <a:xfrm flipV="1">
            <a:off x="3147350" y="3281888"/>
            <a:ext cx="488545" cy="108498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자유형 53"/>
          <p:cNvSpPr/>
          <p:nvPr/>
        </p:nvSpPr>
        <p:spPr>
          <a:xfrm>
            <a:off x="2288183" y="3571336"/>
            <a:ext cx="1589387" cy="1847486"/>
          </a:xfrm>
          <a:custGeom>
            <a:avLst/>
            <a:gdLst>
              <a:gd name="connsiteX0" fmla="*/ 1595887 w 1595887"/>
              <a:gd name="connsiteY0" fmla="*/ 0 h 1725283"/>
              <a:gd name="connsiteX1" fmla="*/ 1000664 w 1595887"/>
              <a:gd name="connsiteY1" fmla="*/ 1112808 h 1725283"/>
              <a:gd name="connsiteX2" fmla="*/ 0 w 1595887"/>
              <a:gd name="connsiteY2" fmla="*/ 1725283 h 1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887" h="1725283">
                <a:moveTo>
                  <a:pt x="1595887" y="0"/>
                </a:moveTo>
                <a:cubicBezTo>
                  <a:pt x="1431266" y="412630"/>
                  <a:pt x="1266645" y="825261"/>
                  <a:pt x="1000664" y="1112808"/>
                </a:cubicBezTo>
                <a:cubicBezTo>
                  <a:pt x="734683" y="1400355"/>
                  <a:pt x="367341" y="1562819"/>
                  <a:pt x="0" y="1725283"/>
                </a:cubicBezTo>
              </a:path>
            </a:pathLst>
          </a:cu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4106174" y="3536605"/>
            <a:ext cx="888522" cy="914625"/>
          </a:xfrm>
          <a:custGeom>
            <a:avLst/>
            <a:gdLst>
              <a:gd name="connsiteX0" fmla="*/ 0 w 940279"/>
              <a:gd name="connsiteY0" fmla="*/ 0 h 948905"/>
              <a:gd name="connsiteX1" fmla="*/ 181155 w 940279"/>
              <a:gd name="connsiteY1" fmla="*/ 655607 h 948905"/>
              <a:gd name="connsiteX2" fmla="*/ 940279 w 940279"/>
              <a:gd name="connsiteY2" fmla="*/ 948905 h 94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279" h="948905">
                <a:moveTo>
                  <a:pt x="0" y="0"/>
                </a:moveTo>
                <a:cubicBezTo>
                  <a:pt x="12221" y="248728"/>
                  <a:pt x="24442" y="497456"/>
                  <a:pt x="181155" y="655607"/>
                </a:cubicBezTo>
                <a:cubicBezTo>
                  <a:pt x="337868" y="813758"/>
                  <a:pt x="639073" y="881331"/>
                  <a:pt x="940279" y="948905"/>
                </a:cubicBezTo>
              </a:path>
            </a:pathLst>
          </a:cu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>
            <a:off x="4552884" y="2786332"/>
            <a:ext cx="502195" cy="1664898"/>
          </a:xfrm>
          <a:custGeom>
            <a:avLst/>
            <a:gdLst>
              <a:gd name="connsiteX0" fmla="*/ 742642 w 742642"/>
              <a:gd name="connsiteY0" fmla="*/ 0 h 1733909"/>
              <a:gd name="connsiteX1" fmla="*/ 771 w 742642"/>
              <a:gd name="connsiteY1" fmla="*/ 940279 h 1733909"/>
              <a:gd name="connsiteX2" fmla="*/ 630499 w 742642"/>
              <a:gd name="connsiteY2" fmla="*/ 1733909 h 173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642" h="1733909">
                <a:moveTo>
                  <a:pt x="742642" y="0"/>
                </a:moveTo>
                <a:cubicBezTo>
                  <a:pt x="381052" y="325647"/>
                  <a:pt x="19462" y="651294"/>
                  <a:pt x="771" y="940279"/>
                </a:cubicBezTo>
                <a:cubicBezTo>
                  <a:pt x="-17920" y="1229264"/>
                  <a:pt x="306289" y="1481586"/>
                  <a:pt x="630499" y="1733909"/>
                </a:cubicBezTo>
              </a:path>
            </a:pathLst>
          </a:cu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>
            <a:stCxn id="20" idx="7"/>
            <a:endCxn id="18" idx="4"/>
          </p:cNvCxnSpPr>
          <p:nvPr/>
        </p:nvCxnSpPr>
        <p:spPr>
          <a:xfrm flipV="1">
            <a:off x="5588211" y="3645024"/>
            <a:ext cx="181266" cy="732714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자유형 70"/>
          <p:cNvSpPr/>
          <p:nvPr/>
        </p:nvSpPr>
        <p:spPr>
          <a:xfrm>
            <a:off x="5693435" y="3713839"/>
            <a:ext cx="1758885" cy="944425"/>
          </a:xfrm>
          <a:custGeom>
            <a:avLst/>
            <a:gdLst>
              <a:gd name="connsiteX0" fmla="*/ 0 w 1917933"/>
              <a:gd name="connsiteY0" fmla="*/ 854015 h 854015"/>
              <a:gd name="connsiteX1" fmla="*/ 1164566 w 1917933"/>
              <a:gd name="connsiteY1" fmla="*/ 638355 h 854015"/>
              <a:gd name="connsiteX2" fmla="*/ 1802921 w 1917933"/>
              <a:gd name="connsiteY2" fmla="*/ 362309 h 854015"/>
              <a:gd name="connsiteX3" fmla="*/ 1915064 w 1917933"/>
              <a:gd name="connsiteY3" fmla="*/ 0 h 85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7933" h="854015">
                <a:moveTo>
                  <a:pt x="0" y="854015"/>
                </a:moveTo>
                <a:cubicBezTo>
                  <a:pt x="432039" y="787160"/>
                  <a:pt x="864079" y="720306"/>
                  <a:pt x="1164566" y="638355"/>
                </a:cubicBezTo>
                <a:cubicBezTo>
                  <a:pt x="1465053" y="556404"/>
                  <a:pt x="1677838" y="468701"/>
                  <a:pt x="1802921" y="362309"/>
                </a:cubicBezTo>
                <a:cubicBezTo>
                  <a:pt x="1928004" y="255916"/>
                  <a:pt x="1921534" y="127958"/>
                  <a:pt x="1915064" y="0"/>
                </a:cubicBezTo>
              </a:path>
            </a:pathLst>
          </a:cu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20" idx="5"/>
            <a:endCxn id="12" idx="1"/>
          </p:cNvCxnSpPr>
          <p:nvPr/>
        </p:nvCxnSpPr>
        <p:spPr>
          <a:xfrm>
            <a:off x="5588211" y="4786424"/>
            <a:ext cx="770433" cy="830352"/>
          </a:xfrm>
          <a:prstGeom prst="line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21" idx="7"/>
            <a:endCxn id="9" idx="3"/>
          </p:cNvCxnSpPr>
          <p:nvPr/>
        </p:nvCxnSpPr>
        <p:spPr>
          <a:xfrm flipV="1">
            <a:off x="4151430" y="2747708"/>
            <a:ext cx="830477" cy="32116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4" idx="2"/>
            <a:endCxn id="9" idx="5"/>
          </p:cNvCxnSpPr>
          <p:nvPr/>
        </p:nvCxnSpPr>
        <p:spPr>
          <a:xfrm flipH="1" flipV="1">
            <a:off x="5484186" y="2747708"/>
            <a:ext cx="1464078" cy="674396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자유형 84"/>
          <p:cNvSpPr/>
          <p:nvPr/>
        </p:nvSpPr>
        <p:spPr>
          <a:xfrm>
            <a:off x="3709312" y="3571336"/>
            <a:ext cx="276092" cy="2020340"/>
          </a:xfrm>
          <a:custGeom>
            <a:avLst/>
            <a:gdLst>
              <a:gd name="connsiteX0" fmla="*/ 258839 w 276092"/>
              <a:gd name="connsiteY0" fmla="*/ 0 h 1837426"/>
              <a:gd name="connsiteX1" fmla="*/ 46 w 276092"/>
              <a:gd name="connsiteY1" fmla="*/ 1000664 h 1837426"/>
              <a:gd name="connsiteX2" fmla="*/ 276092 w 276092"/>
              <a:gd name="connsiteY2" fmla="*/ 1837426 h 18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092" h="1837426">
                <a:moveTo>
                  <a:pt x="258839" y="0"/>
                </a:moveTo>
                <a:cubicBezTo>
                  <a:pt x="128005" y="347213"/>
                  <a:pt x="-2829" y="694426"/>
                  <a:pt x="46" y="1000664"/>
                </a:cubicBezTo>
                <a:cubicBezTo>
                  <a:pt x="2921" y="1306902"/>
                  <a:pt x="139506" y="1572164"/>
                  <a:pt x="276092" y="1837426"/>
                </a:cubicBezTo>
              </a:path>
            </a:pathLst>
          </a:cu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 rot="1109100">
            <a:off x="3947550" y="1142057"/>
            <a:ext cx="107025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D56509"/>
                </a:solidFill>
                <a:latin typeface="Times New Roman" pitchFamily="18" charset="0"/>
                <a:cs typeface="Times New Roman" pitchFamily="18" charset="0"/>
              </a:rPr>
              <a:t>Learning </a:t>
            </a:r>
            <a:r>
              <a:rPr lang="en-US" altLang="ko-KR" sz="1050" b="1" dirty="0" smtClean="0">
                <a:solidFill>
                  <a:srgbClr val="D56509"/>
                </a:solidFill>
                <a:latin typeface="Times New Roman" pitchFamily="18" charset="0"/>
                <a:cs typeface="Times New Roman" pitchFamily="18" charset="0"/>
              </a:rPr>
              <a:t>Course Service</a:t>
            </a:r>
            <a:endParaRPr lang="ko-KR" altLang="en-US" sz="1050" b="1" dirty="0">
              <a:solidFill>
                <a:srgbClr val="D5650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자유형 87"/>
          <p:cNvSpPr/>
          <p:nvPr/>
        </p:nvSpPr>
        <p:spPr>
          <a:xfrm>
            <a:off x="3148642" y="3821502"/>
            <a:ext cx="1846052" cy="760004"/>
          </a:xfrm>
          <a:custGeom>
            <a:avLst/>
            <a:gdLst>
              <a:gd name="connsiteX0" fmla="*/ 0 w 1794294"/>
              <a:gd name="connsiteY0" fmla="*/ 0 h 681856"/>
              <a:gd name="connsiteX1" fmla="*/ 595223 w 1794294"/>
              <a:gd name="connsiteY1" fmla="*/ 603849 h 681856"/>
              <a:gd name="connsiteX2" fmla="*/ 1794294 w 1794294"/>
              <a:gd name="connsiteY2" fmla="*/ 655608 h 68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294" h="681856">
                <a:moveTo>
                  <a:pt x="0" y="0"/>
                </a:moveTo>
                <a:cubicBezTo>
                  <a:pt x="148087" y="247290"/>
                  <a:pt x="296174" y="494581"/>
                  <a:pt x="595223" y="603849"/>
                </a:cubicBezTo>
                <a:cubicBezTo>
                  <a:pt x="894272" y="713117"/>
                  <a:pt x="1344283" y="684362"/>
                  <a:pt x="1794294" y="655608"/>
                </a:cubicBezTo>
              </a:path>
            </a:pathLst>
          </a:cu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>
            <a:off x="35496" y="1840468"/>
            <a:ext cx="93610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18413" y="1912476"/>
            <a:ext cx="1501259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 dirty="0" smtClean="0">
                <a:latin typeface="Times New Roman" pitchFamily="18" charset="0"/>
                <a:cs typeface="Times New Roman" pitchFamily="18" charset="0"/>
              </a:rPr>
              <a:t>Cooperation/Competition</a:t>
            </a:r>
            <a:endParaRPr lang="ko-KR" altLang="en-US" sz="95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35496" y="2322021"/>
            <a:ext cx="936104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18413" y="2394029"/>
            <a:ext cx="150125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 dirty="0" smtClean="0">
                <a:latin typeface="Times New Roman" pitchFamily="18" charset="0"/>
                <a:cs typeface="Times New Roman" pitchFamily="18" charset="0"/>
              </a:rPr>
              <a:t>Requirement</a:t>
            </a:r>
          </a:p>
          <a:p>
            <a:r>
              <a:rPr lang="en-US" altLang="ko-KR" sz="950" b="1" dirty="0" smtClean="0">
                <a:latin typeface="Times New Roman" pitchFamily="18" charset="0"/>
                <a:cs typeface="Times New Roman" pitchFamily="18" charset="0"/>
              </a:rPr>
              <a:t>Preference</a:t>
            </a:r>
          </a:p>
          <a:p>
            <a:r>
              <a:rPr lang="en-US" altLang="ko-KR" sz="950" b="1" dirty="0" smtClean="0">
                <a:latin typeface="Times New Roman" pitchFamily="18" charset="0"/>
                <a:cs typeface="Times New Roman" pitchFamily="18" charset="0"/>
              </a:rPr>
              <a:t>Interest</a:t>
            </a:r>
            <a:endParaRPr lang="ko-KR" altLang="en-US" sz="95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5" name="직선 연결선 94"/>
          <p:cNvCxnSpPr/>
          <p:nvPr/>
        </p:nvCxnSpPr>
        <p:spPr>
          <a:xfrm>
            <a:off x="35496" y="1336412"/>
            <a:ext cx="936104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18413" y="1408420"/>
            <a:ext cx="1501259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Negotiation</a:t>
            </a:r>
            <a:endParaRPr lang="ko-KR" altLang="en-US" sz="95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35496" y="735667"/>
            <a:ext cx="936104" cy="0"/>
          </a:xfrm>
          <a:prstGeom prst="line">
            <a:avLst/>
          </a:prstGeom>
          <a:ln w="19050">
            <a:solidFill>
              <a:srgbClr val="00B05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764704"/>
            <a:ext cx="13831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5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LO and LC Service Request and Contract </a:t>
            </a:r>
            <a:endParaRPr lang="ko-KR" altLang="en-US" sz="95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04" y="476672"/>
            <a:ext cx="847154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98" y="44624"/>
            <a:ext cx="376237" cy="100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0" name="직선 화살표 연결선 99"/>
          <p:cNvCxnSpPr>
            <a:stCxn id="1027" idx="3"/>
          </p:cNvCxnSpPr>
          <p:nvPr/>
        </p:nvCxnSpPr>
        <p:spPr>
          <a:xfrm>
            <a:off x="2010535" y="547067"/>
            <a:ext cx="581910" cy="2176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396" y="0"/>
            <a:ext cx="356646" cy="80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5607"/>
            <a:ext cx="586103" cy="60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0" name="직선 화살표 연결선 109"/>
          <p:cNvCxnSpPr/>
          <p:nvPr/>
        </p:nvCxnSpPr>
        <p:spPr>
          <a:xfrm flipV="1">
            <a:off x="7202216" y="247375"/>
            <a:ext cx="585161" cy="707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38" y="5979040"/>
            <a:ext cx="959962" cy="66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48" y="5600866"/>
            <a:ext cx="40630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6" name="직선 화살표 연결선 115"/>
          <p:cNvCxnSpPr>
            <a:stCxn id="1032" idx="1"/>
          </p:cNvCxnSpPr>
          <p:nvPr/>
        </p:nvCxnSpPr>
        <p:spPr>
          <a:xfrm flipH="1">
            <a:off x="6358644" y="6176930"/>
            <a:ext cx="839104" cy="1067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/>
          <p:cNvGrpSpPr/>
          <p:nvPr/>
        </p:nvGrpSpPr>
        <p:grpSpPr>
          <a:xfrm>
            <a:off x="3419872" y="5862850"/>
            <a:ext cx="1430107" cy="771342"/>
            <a:chOff x="3333902" y="5713165"/>
            <a:chExt cx="1765818" cy="1030174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902" y="5917080"/>
              <a:ext cx="956439" cy="652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947" y="5713165"/>
              <a:ext cx="481773" cy="1030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6" name="직선 화살표 연결선 125"/>
            <p:cNvCxnSpPr>
              <a:stCxn id="1034" idx="1"/>
            </p:cNvCxnSpPr>
            <p:nvPr/>
          </p:nvCxnSpPr>
          <p:spPr>
            <a:xfrm flipH="1" flipV="1">
              <a:off x="3830622" y="6166792"/>
              <a:ext cx="787326" cy="614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3792198" y="6433628"/>
            <a:ext cx="944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13CC"/>
                </a:solidFill>
                <a:latin typeface="Times New Roman" pitchFamily="18" charset="0"/>
                <a:cs typeface="Times New Roman" pitchFamily="18" charset="0"/>
              </a:rPr>
              <a:t>Smart Pad</a:t>
            </a:r>
            <a:endParaRPr lang="ko-KR" altLang="en-US" sz="1100" b="1" dirty="0">
              <a:solidFill>
                <a:srgbClr val="001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52" y="5527064"/>
            <a:ext cx="351074" cy="121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" name="타원 143"/>
          <p:cNvSpPr/>
          <p:nvPr/>
        </p:nvSpPr>
        <p:spPr>
          <a:xfrm rot="21217750">
            <a:off x="5472927" y="5880623"/>
            <a:ext cx="1504729" cy="974672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267744" y="188640"/>
            <a:ext cx="740519" cy="1279890"/>
          </a:xfrm>
          <a:prstGeom prst="ellipse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9705">
            <a:off x="1802438" y="5567754"/>
            <a:ext cx="582012" cy="87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" name="타원 1023"/>
          <p:cNvSpPr/>
          <p:nvPr/>
        </p:nvSpPr>
        <p:spPr>
          <a:xfrm rot="18417679">
            <a:off x="1553248" y="5444432"/>
            <a:ext cx="1206148" cy="976320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1" name="자유형 1040"/>
          <p:cNvSpPr/>
          <p:nvPr/>
        </p:nvSpPr>
        <p:spPr>
          <a:xfrm>
            <a:off x="6804248" y="908720"/>
            <a:ext cx="1368152" cy="5400600"/>
          </a:xfrm>
          <a:custGeom>
            <a:avLst/>
            <a:gdLst>
              <a:gd name="connsiteX0" fmla="*/ 8627 w 1483744"/>
              <a:gd name="connsiteY0" fmla="*/ 5149970 h 5382883"/>
              <a:gd name="connsiteX1" fmla="*/ 129397 w 1483744"/>
              <a:gd name="connsiteY1" fmla="*/ 5331124 h 5382883"/>
              <a:gd name="connsiteX2" fmla="*/ 155276 w 1483744"/>
              <a:gd name="connsiteY2" fmla="*/ 5382883 h 5382883"/>
              <a:gd name="connsiteX3" fmla="*/ 1483744 w 1483744"/>
              <a:gd name="connsiteY3" fmla="*/ 4080294 h 5382883"/>
              <a:gd name="connsiteX4" fmla="*/ 1483744 w 1483744"/>
              <a:gd name="connsiteY4" fmla="*/ 0 h 5382883"/>
              <a:gd name="connsiteX5" fmla="*/ 1250830 w 1483744"/>
              <a:gd name="connsiteY5" fmla="*/ 0 h 5382883"/>
              <a:gd name="connsiteX6" fmla="*/ 1250830 w 1483744"/>
              <a:gd name="connsiteY6" fmla="*/ 3976777 h 5382883"/>
              <a:gd name="connsiteX7" fmla="*/ 0 w 1483744"/>
              <a:gd name="connsiteY7" fmla="*/ 5227607 h 538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3744" h="5382883">
                <a:moveTo>
                  <a:pt x="8627" y="5149970"/>
                </a:moveTo>
                <a:lnTo>
                  <a:pt x="129397" y="5331124"/>
                </a:lnTo>
                <a:lnTo>
                  <a:pt x="155276" y="5382883"/>
                </a:lnTo>
                <a:lnTo>
                  <a:pt x="1483744" y="4080294"/>
                </a:lnTo>
                <a:lnTo>
                  <a:pt x="1483744" y="0"/>
                </a:lnTo>
                <a:lnTo>
                  <a:pt x="1250830" y="0"/>
                </a:lnTo>
                <a:lnTo>
                  <a:pt x="1250830" y="3976777"/>
                </a:lnTo>
                <a:lnTo>
                  <a:pt x="0" y="5227607"/>
                </a:lnTo>
              </a:path>
            </a:pathLst>
          </a:custGeom>
          <a:solidFill>
            <a:srgbClr val="92D05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자유형 1042"/>
          <p:cNvSpPr/>
          <p:nvPr/>
        </p:nvSpPr>
        <p:spPr>
          <a:xfrm>
            <a:off x="2915817" y="836712"/>
            <a:ext cx="1872208" cy="864096"/>
          </a:xfrm>
          <a:custGeom>
            <a:avLst/>
            <a:gdLst>
              <a:gd name="connsiteX0" fmla="*/ 17253 w 2812211"/>
              <a:gd name="connsiteY0" fmla="*/ 0 h 1155939"/>
              <a:gd name="connsiteX1" fmla="*/ 77638 w 2812211"/>
              <a:gd name="connsiteY1" fmla="*/ 258792 h 1155939"/>
              <a:gd name="connsiteX2" fmla="*/ 2700068 w 2812211"/>
              <a:gd name="connsiteY2" fmla="*/ 1155939 h 1155939"/>
              <a:gd name="connsiteX3" fmla="*/ 2812211 w 2812211"/>
              <a:gd name="connsiteY3" fmla="*/ 1000664 h 1155939"/>
              <a:gd name="connsiteX4" fmla="*/ 0 w 2812211"/>
              <a:gd name="connsiteY4" fmla="*/ 77637 h 115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211" h="1155939">
                <a:moveTo>
                  <a:pt x="17253" y="0"/>
                </a:moveTo>
                <a:lnTo>
                  <a:pt x="77638" y="258792"/>
                </a:lnTo>
                <a:lnTo>
                  <a:pt x="2700068" y="1155939"/>
                </a:lnTo>
                <a:lnTo>
                  <a:pt x="2812211" y="1000664"/>
                </a:lnTo>
                <a:lnTo>
                  <a:pt x="0" y="77637"/>
                </a:lnTo>
              </a:path>
            </a:pathLst>
          </a:cu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3275856" y="5661248"/>
            <a:ext cx="936104" cy="924478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" name="자유형 1043"/>
          <p:cNvSpPr/>
          <p:nvPr/>
        </p:nvSpPr>
        <p:spPr>
          <a:xfrm>
            <a:off x="2771800" y="2780927"/>
            <a:ext cx="936104" cy="3096345"/>
          </a:xfrm>
          <a:custGeom>
            <a:avLst/>
            <a:gdLst>
              <a:gd name="connsiteX0" fmla="*/ 0 w 1164566"/>
              <a:gd name="connsiteY0" fmla="*/ 163901 h 3260784"/>
              <a:gd name="connsiteX1" fmla="*/ 207034 w 1164566"/>
              <a:gd name="connsiteY1" fmla="*/ 0 h 3260784"/>
              <a:gd name="connsiteX2" fmla="*/ 1164566 w 1164566"/>
              <a:gd name="connsiteY2" fmla="*/ 3243532 h 3260784"/>
              <a:gd name="connsiteX3" fmla="*/ 983411 w 1164566"/>
              <a:gd name="connsiteY3" fmla="*/ 3260784 h 3260784"/>
              <a:gd name="connsiteX4" fmla="*/ 60385 w 1164566"/>
              <a:gd name="connsiteY4" fmla="*/ 103517 h 3260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566" h="3260784">
                <a:moveTo>
                  <a:pt x="0" y="163901"/>
                </a:moveTo>
                <a:lnTo>
                  <a:pt x="207034" y="0"/>
                </a:lnTo>
                <a:lnTo>
                  <a:pt x="1164566" y="3243532"/>
                </a:lnTo>
                <a:lnTo>
                  <a:pt x="983411" y="3260784"/>
                </a:lnTo>
                <a:lnTo>
                  <a:pt x="60385" y="103517"/>
                </a:lnTo>
              </a:path>
            </a:pathLst>
          </a:cu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/>
          <p:cNvSpPr/>
          <p:nvPr/>
        </p:nvSpPr>
        <p:spPr>
          <a:xfrm rot="20033405">
            <a:off x="3968145" y="4685267"/>
            <a:ext cx="396044" cy="70898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71800" y="5229200"/>
            <a:ext cx="1224136" cy="41549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rgbClr val="A8A40C"/>
                </a:solidFill>
                <a:latin typeface="Times New Roman" pitchFamily="18" charset="0"/>
                <a:cs typeface="Times New Roman" pitchFamily="18" charset="0"/>
              </a:rPr>
              <a:t>Learning Object</a:t>
            </a:r>
          </a:p>
          <a:p>
            <a:pPr algn="ctr"/>
            <a:r>
              <a:rPr lang="en-US" altLang="ko-KR" sz="1050" b="1" dirty="0" smtClean="0">
                <a:solidFill>
                  <a:srgbClr val="A8A40C"/>
                </a:solidFill>
                <a:latin typeface="Times New Roman" pitchFamily="18" charset="0"/>
                <a:cs typeface="Times New Roman" pitchFamily="18" charset="0"/>
              </a:rPr>
              <a:t>Service</a:t>
            </a:r>
            <a:endParaRPr lang="ko-KR" altLang="en-US" sz="1050" b="1" dirty="0">
              <a:solidFill>
                <a:srgbClr val="A8A40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8" name="자유형 1037"/>
          <p:cNvSpPr/>
          <p:nvPr/>
        </p:nvSpPr>
        <p:spPr>
          <a:xfrm>
            <a:off x="2325398" y="6288614"/>
            <a:ext cx="3456383" cy="548680"/>
          </a:xfrm>
          <a:custGeom>
            <a:avLst/>
            <a:gdLst>
              <a:gd name="connsiteX0" fmla="*/ 112143 w 3994030"/>
              <a:gd name="connsiteY0" fmla="*/ 0 h 715992"/>
              <a:gd name="connsiteX1" fmla="*/ 1362974 w 3994030"/>
              <a:gd name="connsiteY1" fmla="*/ 465826 h 715992"/>
              <a:gd name="connsiteX2" fmla="*/ 3148642 w 3994030"/>
              <a:gd name="connsiteY2" fmla="*/ 552090 h 715992"/>
              <a:gd name="connsiteX3" fmla="*/ 3786996 w 3994030"/>
              <a:gd name="connsiteY3" fmla="*/ 431320 h 715992"/>
              <a:gd name="connsiteX4" fmla="*/ 3994030 w 3994030"/>
              <a:gd name="connsiteY4" fmla="*/ 690113 h 715992"/>
              <a:gd name="connsiteX5" fmla="*/ 3260785 w 3994030"/>
              <a:gd name="connsiteY5" fmla="*/ 715992 h 715992"/>
              <a:gd name="connsiteX6" fmla="*/ 1095555 w 3994030"/>
              <a:gd name="connsiteY6" fmla="*/ 655607 h 715992"/>
              <a:gd name="connsiteX7" fmla="*/ 0 w 3994030"/>
              <a:gd name="connsiteY7" fmla="*/ 241539 h 715992"/>
              <a:gd name="connsiteX8" fmla="*/ 112143 w 3994030"/>
              <a:gd name="connsiteY8" fmla="*/ 0 h 71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030" h="715992">
                <a:moveTo>
                  <a:pt x="112143" y="0"/>
                </a:moveTo>
                <a:lnTo>
                  <a:pt x="1362974" y="465826"/>
                </a:lnTo>
                <a:lnTo>
                  <a:pt x="3148642" y="552090"/>
                </a:lnTo>
                <a:lnTo>
                  <a:pt x="3786996" y="431320"/>
                </a:lnTo>
                <a:lnTo>
                  <a:pt x="3994030" y="690113"/>
                </a:lnTo>
                <a:lnTo>
                  <a:pt x="3260785" y="715992"/>
                </a:lnTo>
                <a:lnTo>
                  <a:pt x="1095555" y="655607"/>
                </a:lnTo>
                <a:lnTo>
                  <a:pt x="0" y="241539"/>
                </a:lnTo>
                <a:lnTo>
                  <a:pt x="112143" y="0"/>
                </a:lnTo>
                <a:close/>
              </a:path>
            </a:pathLst>
          </a:cu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 rot="19108461">
            <a:off x="7455017" y="5123933"/>
            <a:ext cx="2010830" cy="110799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6C31"/>
                </a:solidFill>
                <a:latin typeface="Times New Roman" pitchFamily="18" charset="0"/>
                <a:cs typeface="Times New Roman" pitchFamily="18" charset="0"/>
              </a:rPr>
              <a:t>          For SIG Learning ,</a:t>
            </a:r>
          </a:p>
          <a:p>
            <a:r>
              <a:rPr lang="en-US" altLang="ko-KR" sz="1100" b="1" dirty="0" smtClean="0">
                <a:solidFill>
                  <a:srgbClr val="006C31"/>
                </a:solidFill>
                <a:latin typeface="Times New Roman" pitchFamily="18" charset="0"/>
                <a:cs typeface="Times New Roman" pitchFamily="18" charset="0"/>
              </a:rPr>
              <a:t>- Video-Conferencing</a:t>
            </a:r>
          </a:p>
          <a:p>
            <a:r>
              <a:rPr lang="en-US" altLang="ko-KR" sz="1100" b="1" dirty="0" smtClean="0">
                <a:solidFill>
                  <a:srgbClr val="006C31"/>
                </a:solidFill>
                <a:latin typeface="Times New Roman" pitchFamily="18" charset="0"/>
                <a:cs typeface="Times New Roman" pitchFamily="18" charset="0"/>
              </a:rPr>
              <a:t>- Chatting</a:t>
            </a:r>
          </a:p>
          <a:p>
            <a:r>
              <a:rPr lang="en-US" altLang="ko-KR" sz="1100" b="1" dirty="0" smtClean="0">
                <a:solidFill>
                  <a:srgbClr val="006C31"/>
                </a:solidFill>
                <a:latin typeface="Times New Roman" pitchFamily="18" charset="0"/>
                <a:cs typeface="Times New Roman" pitchFamily="18" charset="0"/>
              </a:rPr>
              <a:t>- Collaborative Whiteboard</a:t>
            </a:r>
          </a:p>
          <a:p>
            <a:r>
              <a:rPr lang="en-US" altLang="ko-KR" sz="1100" b="1" dirty="0" smtClean="0">
                <a:solidFill>
                  <a:srgbClr val="006C31"/>
                </a:solidFill>
                <a:latin typeface="Times New Roman" pitchFamily="18" charset="0"/>
                <a:cs typeface="Times New Roman" pitchFamily="18" charset="0"/>
              </a:rPr>
              <a:t> Service</a:t>
            </a:r>
          </a:p>
          <a:p>
            <a:r>
              <a:rPr lang="en-US" altLang="ko-KR" sz="1100" b="1" dirty="0" smtClean="0">
                <a:solidFill>
                  <a:srgbClr val="006C31"/>
                </a:solidFill>
                <a:latin typeface="Times New Roman" pitchFamily="18" charset="0"/>
                <a:cs typeface="Times New Roman" pitchFamily="18" charset="0"/>
              </a:rPr>
              <a:t>-  …</a:t>
            </a:r>
            <a:endParaRPr lang="en-US" altLang="ko-KR" sz="1100" b="1" dirty="0">
              <a:solidFill>
                <a:srgbClr val="006C3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14179" y="3127175"/>
            <a:ext cx="710596" cy="5178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9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474363" y="2009955"/>
            <a:ext cx="634467" cy="5549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9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948264" y="3127175"/>
            <a:ext cx="771322" cy="58985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5" name="타원 154"/>
          <p:cNvSpPr/>
          <p:nvPr/>
        </p:nvSpPr>
        <p:spPr>
          <a:xfrm rot="20734587">
            <a:off x="2391955" y="2022794"/>
            <a:ext cx="1107782" cy="997457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516216" y="6525344"/>
            <a:ext cx="94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13CC"/>
                </a:solidFill>
                <a:latin typeface="Times New Roman" pitchFamily="18" charset="0"/>
                <a:cs typeface="Times New Roman" pitchFamily="18" charset="0"/>
              </a:rPr>
              <a:t>Smart TV</a:t>
            </a:r>
            <a:endParaRPr lang="ko-KR" altLang="en-US" sz="1200" b="1" dirty="0">
              <a:solidFill>
                <a:srgbClr val="001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267744" y="5631631"/>
            <a:ext cx="9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13CC"/>
                </a:solidFill>
                <a:latin typeface="Times New Roman" pitchFamily="18" charset="0"/>
                <a:cs typeface="Times New Roman" pitchFamily="18" charset="0"/>
              </a:rPr>
              <a:t>Mobile</a:t>
            </a:r>
          </a:p>
          <a:p>
            <a:r>
              <a:rPr lang="en-US" altLang="ko-KR" sz="1200" b="1" dirty="0" smtClean="0">
                <a:solidFill>
                  <a:srgbClr val="0013CC"/>
                </a:solidFill>
                <a:latin typeface="Times New Roman" pitchFamily="18" charset="0"/>
                <a:cs typeface="Times New Roman" pitchFamily="18" charset="0"/>
              </a:rPr>
              <a:t>Terminal</a:t>
            </a:r>
            <a:endParaRPr lang="ko-KR" altLang="en-US" sz="1200" b="1" dirty="0">
              <a:solidFill>
                <a:srgbClr val="001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202396" y="199673"/>
            <a:ext cx="94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13CC"/>
                </a:solidFill>
                <a:latin typeface="Times New Roman" pitchFamily="18" charset="0"/>
                <a:cs typeface="Times New Roman" pitchFamily="18" charset="0"/>
              </a:rPr>
              <a:t>Slate-PC</a:t>
            </a:r>
            <a:endParaRPr lang="ko-KR" altLang="en-US" sz="1200" b="1" dirty="0">
              <a:solidFill>
                <a:srgbClr val="001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308304" y="559713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Smart-phone</a:t>
            </a:r>
            <a:endParaRPr lang="ko-KR" altLang="en-US" sz="12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직선 연결선 55"/>
          <p:cNvCxnSpPr>
            <a:stCxn id="10" idx="0"/>
            <a:endCxn id="20" idx="3"/>
          </p:cNvCxnSpPr>
          <p:nvPr/>
        </p:nvCxnSpPr>
        <p:spPr>
          <a:xfrm flipV="1">
            <a:off x="4067135" y="4786424"/>
            <a:ext cx="1013015" cy="805252"/>
          </a:xfrm>
          <a:prstGeom prst="line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4211960" y="-99392"/>
            <a:ext cx="2825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Agent-based Cloud</a:t>
            </a:r>
          </a:p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for Smart-Learning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2488985" y="3304003"/>
            <a:ext cx="771322" cy="58985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3" name="타원 202"/>
          <p:cNvSpPr/>
          <p:nvPr/>
        </p:nvSpPr>
        <p:spPr>
          <a:xfrm>
            <a:off x="3257962" y="2021177"/>
            <a:ext cx="710596" cy="517849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9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3" name="직선 화살표 연결선 132"/>
          <p:cNvCxnSpPr>
            <a:stCxn id="1036" idx="3"/>
          </p:cNvCxnSpPr>
          <p:nvPr/>
        </p:nvCxnSpPr>
        <p:spPr>
          <a:xfrm flipV="1">
            <a:off x="1380226" y="5898018"/>
            <a:ext cx="630309" cy="2361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자유형 177"/>
          <p:cNvSpPr/>
          <p:nvPr/>
        </p:nvSpPr>
        <p:spPr>
          <a:xfrm>
            <a:off x="5662246" y="703385"/>
            <a:ext cx="2804746" cy="3745523"/>
          </a:xfrm>
          <a:custGeom>
            <a:avLst/>
            <a:gdLst>
              <a:gd name="connsiteX0" fmla="*/ 0 w 2804746"/>
              <a:gd name="connsiteY0" fmla="*/ 3745523 h 3745523"/>
              <a:gd name="connsiteX1" fmla="*/ 712177 w 2804746"/>
              <a:gd name="connsiteY1" fmla="*/ 2567353 h 3745523"/>
              <a:gd name="connsiteX2" fmla="*/ 615462 w 2804746"/>
              <a:gd name="connsiteY2" fmla="*/ 1995853 h 3745523"/>
              <a:gd name="connsiteX3" fmla="*/ 852854 w 2804746"/>
              <a:gd name="connsiteY3" fmla="*/ 1538653 h 3745523"/>
              <a:gd name="connsiteX4" fmla="*/ 2198077 w 2804746"/>
              <a:gd name="connsiteY4" fmla="*/ 791307 h 3745523"/>
              <a:gd name="connsiteX5" fmla="*/ 2804746 w 2804746"/>
              <a:gd name="connsiteY5" fmla="*/ 0 h 374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4746" h="3745523">
                <a:moveTo>
                  <a:pt x="0" y="3745523"/>
                </a:moveTo>
                <a:cubicBezTo>
                  <a:pt x="304800" y="3302244"/>
                  <a:pt x="609600" y="2858965"/>
                  <a:pt x="712177" y="2567353"/>
                </a:cubicBezTo>
                <a:cubicBezTo>
                  <a:pt x="814754" y="2275741"/>
                  <a:pt x="592016" y="2167303"/>
                  <a:pt x="615462" y="1995853"/>
                </a:cubicBezTo>
                <a:cubicBezTo>
                  <a:pt x="638908" y="1824403"/>
                  <a:pt x="589085" y="1739411"/>
                  <a:pt x="852854" y="1538653"/>
                </a:cubicBezTo>
                <a:cubicBezTo>
                  <a:pt x="1116623" y="1337895"/>
                  <a:pt x="1872762" y="1047749"/>
                  <a:pt x="2198077" y="791307"/>
                </a:cubicBezTo>
                <a:cubicBezTo>
                  <a:pt x="2523392" y="534865"/>
                  <a:pt x="2664069" y="267432"/>
                  <a:pt x="2804746" y="0"/>
                </a:cubicBezTo>
              </a:path>
            </a:pathLst>
          </a:cu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자유형 178"/>
          <p:cNvSpPr/>
          <p:nvPr/>
        </p:nvSpPr>
        <p:spPr>
          <a:xfrm>
            <a:off x="5697415" y="2567354"/>
            <a:ext cx="2084034" cy="1934308"/>
          </a:xfrm>
          <a:custGeom>
            <a:avLst/>
            <a:gdLst>
              <a:gd name="connsiteX0" fmla="*/ 0 w 2084034"/>
              <a:gd name="connsiteY0" fmla="*/ 1934308 h 1934308"/>
              <a:gd name="connsiteX1" fmla="*/ 958362 w 2084034"/>
              <a:gd name="connsiteY1" fmla="*/ 694592 h 1934308"/>
              <a:gd name="connsiteX2" fmla="*/ 1899139 w 2084034"/>
              <a:gd name="connsiteY2" fmla="*/ 430823 h 1934308"/>
              <a:gd name="connsiteX3" fmla="*/ 2083777 w 2084034"/>
              <a:gd name="connsiteY3" fmla="*/ 0 h 193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4034" h="1934308">
                <a:moveTo>
                  <a:pt x="0" y="1934308"/>
                </a:moveTo>
                <a:cubicBezTo>
                  <a:pt x="320919" y="1439740"/>
                  <a:pt x="641839" y="945173"/>
                  <a:pt x="958362" y="694592"/>
                </a:cubicBezTo>
                <a:cubicBezTo>
                  <a:pt x="1274885" y="444011"/>
                  <a:pt x="1711570" y="546588"/>
                  <a:pt x="1899139" y="430823"/>
                </a:cubicBezTo>
                <a:cubicBezTo>
                  <a:pt x="2086708" y="315058"/>
                  <a:pt x="2085242" y="157529"/>
                  <a:pt x="2083777" y="0"/>
                </a:cubicBezTo>
              </a:path>
            </a:pathLst>
          </a:cu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원통 201"/>
          <p:cNvSpPr/>
          <p:nvPr/>
        </p:nvSpPr>
        <p:spPr>
          <a:xfrm>
            <a:off x="2566652" y="2286998"/>
            <a:ext cx="813283" cy="540060"/>
          </a:xfrm>
          <a:prstGeom prst="ca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ko-KR" altLang="en-US" sz="11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6778196" y="2312875"/>
            <a:ext cx="818140" cy="531059"/>
          </a:xfrm>
          <a:prstGeom prst="ca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ko-KR" altLang="en-US" sz="11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원통 18"/>
          <p:cNvSpPr/>
          <p:nvPr/>
        </p:nvSpPr>
        <p:spPr>
          <a:xfrm>
            <a:off x="4766829" y="3392996"/>
            <a:ext cx="813283" cy="540060"/>
          </a:xfrm>
          <a:prstGeom prst="ca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ko-KR" altLang="en-US" sz="11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1988606" y="3773096"/>
            <a:ext cx="776240" cy="34358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LMS 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endParaRPr lang="ko-KR" altLang="en-US" sz="11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70289" y="3583613"/>
            <a:ext cx="776240" cy="3925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LMS 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endParaRPr lang="ko-KR" altLang="en-US" sz="11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380312" y="-99392"/>
            <a:ext cx="1008112" cy="1080120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-27384"/>
            <a:ext cx="1634298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최용석 교수님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설계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58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07" y="1424164"/>
            <a:ext cx="7151953" cy="472405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47480"/>
              </p:ext>
            </p:extLst>
          </p:nvPr>
        </p:nvGraphicFramePr>
        <p:xfrm>
          <a:off x="3935639" y="2132856"/>
          <a:ext cx="4400552" cy="103632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87363"/>
                <a:gridCol w="463550"/>
                <a:gridCol w="841375"/>
                <a:gridCol w="411163"/>
                <a:gridCol w="409575"/>
                <a:gridCol w="657225"/>
                <a:gridCol w="265113"/>
                <a:gridCol w="377825"/>
                <a:gridCol w="487363"/>
              </a:tblGrid>
              <a:tr h="44197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agent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agent type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nick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agent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ack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device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trust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(1~3)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mobility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battery life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Dukki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receiving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GALAXY S III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stable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-80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3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Kiyong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30-62-20-5D-26-E1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Optimus</a:t>
                      </a:r>
                      <a:r>
                        <a:rPr lang="en-US" sz="700" u="none" strike="noStrike" dirty="0">
                          <a:effectLst/>
                        </a:rPr>
                        <a:t> G pro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-20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Gom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30-C3-7E-42-18-B2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GALAXY S IV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-50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4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dusan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20-19-23-AB-6E-08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stable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GALAXY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 III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+50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horang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30-D1-67-29-0A-ED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stable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GALAXY NEXUS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-80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458924"/>
              </p:ext>
            </p:extLst>
          </p:nvPr>
        </p:nvGraphicFramePr>
        <p:xfrm>
          <a:off x="5796136" y="3356992"/>
          <a:ext cx="2820988" cy="119325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5613"/>
                <a:gridCol w="465137"/>
                <a:gridCol w="847725"/>
                <a:gridCol w="409575"/>
                <a:gridCol w="265113"/>
                <a:gridCol w="377825"/>
              </a:tblGrid>
              <a:tr h="15693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broker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priority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nick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broker </a:t>
                      </a:r>
                      <a:r>
                        <a:rPr lang="en-US" sz="700" u="none" strike="noStrike" dirty="0" smtClean="0">
                          <a:effectLst/>
                        </a:rPr>
                        <a:t>address </a:t>
                      </a:r>
                      <a:r>
                        <a:rPr lang="en-US" sz="700" u="none" strike="noStrike" dirty="0">
                          <a:effectLst/>
                        </a:rPr>
                        <a:t/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(MAC address)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beacon</a:t>
                      </a:r>
                      <a:br>
                        <a:rPr lang="en-US" sz="700" u="none" strike="noStrike" dirty="0" smtClean="0">
                          <a:effectLst/>
                        </a:rPr>
                      </a:br>
                      <a:r>
                        <a:rPr lang="en-US" sz="700" u="none" strike="noStrike" dirty="0" smtClean="0">
                          <a:effectLst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trust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(1~3)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mobility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10-BF-48-E2-C0-16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stable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disconnect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720-2 bus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10-BC-50-A2-B4-06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10^2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fast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87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woncheon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10-B2-20-42-24-06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0.05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slow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disable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home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10-B1-50-42-84-A6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10^6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slow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library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10-2C-20-DF-14-E1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186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00434"/>
              </p:ext>
            </p:extLst>
          </p:nvPr>
        </p:nvGraphicFramePr>
        <p:xfrm>
          <a:off x="3294346" y="4674871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30-D1-67-29-0A-ED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1.5G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20-64-6A-C4-73-96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30-62-20-5D-26-E1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DivX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20-19-23-AB-6E-08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30-C3-7E-42-18-B2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sending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sp>
        <p:nvSpPr>
          <p:cNvPr id="7" name="오른쪽 화살표 6"/>
          <p:cNvSpPr/>
          <p:nvPr/>
        </p:nvSpPr>
        <p:spPr>
          <a:xfrm rot="10800000">
            <a:off x="3131840" y="2564904"/>
            <a:ext cx="64807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3811788" y="3714182"/>
            <a:ext cx="1768323" cy="146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2483767" y="4725144"/>
            <a:ext cx="64807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50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 설정</a:t>
            </a:r>
            <a:r>
              <a:rPr lang="en-US" altLang="ko-KR" dirty="0" smtClean="0"/>
              <a:t>_console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Device 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Broker agent</a:t>
            </a:r>
            <a:r>
              <a:rPr lang="ko-KR" altLang="en-US" dirty="0" smtClean="0"/>
              <a:t>만 가지고 있는 기기로 설정</a:t>
            </a:r>
            <a:endParaRPr lang="en-US" altLang="ko-KR" dirty="0" smtClean="0"/>
          </a:p>
          <a:p>
            <a:r>
              <a:rPr lang="en-US" altLang="ko-KR" dirty="0" smtClean="0"/>
              <a:t>Device 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Provider</a:t>
            </a:r>
            <a:r>
              <a:rPr lang="ko-KR" altLang="en-US" dirty="0"/>
              <a:t> </a:t>
            </a:r>
            <a:r>
              <a:rPr lang="en-US" altLang="ko-KR" dirty="0" smtClean="0"/>
              <a:t>agent</a:t>
            </a:r>
            <a:r>
              <a:rPr lang="ko-KR" altLang="en-US" dirty="0" smtClean="0"/>
              <a:t>만 가지고 있는 기기로 설정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420888"/>
            <a:ext cx="5486400" cy="3381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8130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 설정</a:t>
            </a:r>
            <a:r>
              <a:rPr lang="en-US" altLang="ko-KR" dirty="0" smtClean="0"/>
              <a:t>_xml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3684595"/>
            <a:ext cx="8636470" cy="1777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988840"/>
            <a:ext cx="8620359" cy="1665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798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</a:t>
            </a:r>
            <a:r>
              <a:rPr lang="en-US" altLang="ko-KR" dirty="0" smtClean="0"/>
              <a:t>_console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214414" y="1500175"/>
            <a:ext cx="7500990" cy="4572032"/>
          </a:xfrm>
        </p:spPr>
        <p:txBody>
          <a:bodyPr/>
          <a:lstStyle/>
          <a:p>
            <a:r>
              <a:rPr lang="ko-KR" altLang="en-US" dirty="0" smtClean="0"/>
              <a:t>시작되면 초기에 </a:t>
            </a:r>
            <a:r>
              <a:rPr lang="en-US" altLang="ko-KR" dirty="0" smtClean="0"/>
              <a:t>device1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broker table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device0</a:t>
            </a:r>
            <a:r>
              <a:rPr lang="ko-KR" altLang="en-US" dirty="0" smtClean="0"/>
              <a:t>이 없고</a:t>
            </a:r>
            <a:r>
              <a:rPr lang="en-US" altLang="ko-KR" dirty="0" smtClean="0"/>
              <a:t>, device0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beacon</a:t>
            </a:r>
            <a:r>
              <a:rPr lang="ko-KR" altLang="en-US" dirty="0" smtClean="0"/>
              <a:t>을 들을 경우</a:t>
            </a:r>
            <a:r>
              <a:rPr lang="en-US" altLang="ko-KR" dirty="0" smtClean="0"/>
              <a:t>, device1</a:t>
            </a:r>
            <a:r>
              <a:rPr lang="ko-KR" altLang="en-US" dirty="0" smtClean="0"/>
              <a:t>의 정책에 따라 </a:t>
            </a:r>
            <a:r>
              <a:rPr lang="en-US" altLang="ko-KR" dirty="0" smtClean="0"/>
              <a:t>device0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등록할 것인지를 판단하게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정책이 없으므로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device1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broker table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device1</a:t>
            </a:r>
            <a:r>
              <a:rPr lang="ko-KR" altLang="en-US" dirty="0" smtClean="0"/>
              <a:t>을 추가한다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996952"/>
            <a:ext cx="5353050" cy="3419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046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실행화면</a:t>
            </a:r>
            <a:r>
              <a:rPr lang="en-US" altLang="ko-KR" dirty="0" smtClean="0"/>
              <a:t>_xml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Device1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broker table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device0</a:t>
            </a:r>
            <a:r>
              <a:rPr lang="ko-KR" altLang="en-US" dirty="0" smtClean="0"/>
              <a:t>이 등록된 것을 확인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beacon time</a:t>
            </a:r>
            <a:r>
              <a:rPr lang="ko-KR" altLang="en-US" dirty="0" smtClean="0"/>
              <a:t>을 보면 마지막으로 </a:t>
            </a:r>
            <a:r>
              <a:rPr lang="en-US" altLang="ko-KR" dirty="0" smtClean="0"/>
              <a:t>device0</a:t>
            </a:r>
            <a:r>
              <a:rPr lang="ko-KR" altLang="en-US" dirty="0" smtClean="0"/>
              <a:t>에게 </a:t>
            </a:r>
            <a:r>
              <a:rPr lang="en-US" altLang="ko-KR" dirty="0" smtClean="0"/>
              <a:t>beacon</a:t>
            </a:r>
            <a:r>
              <a:rPr lang="ko-KR" altLang="en-US" dirty="0" smtClean="0"/>
              <a:t>을 받은 시간이 적혀있다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92" y="3206832"/>
            <a:ext cx="8208912" cy="2865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602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Program function</a:t>
            </a:r>
            <a:r>
              <a:rPr lang="ko-KR" altLang="en-US" dirty="0" smtClean="0"/>
              <a:t>을 정리</a:t>
            </a:r>
            <a:endParaRPr lang="en-US" altLang="ko-KR" dirty="0" smtClean="0"/>
          </a:p>
          <a:p>
            <a:r>
              <a:rPr lang="en-US" altLang="ko-KR" dirty="0" smtClean="0"/>
              <a:t>Program </a:t>
            </a:r>
            <a:r>
              <a:rPr lang="ko-KR" altLang="en-US" smtClean="0"/>
              <a:t>확장</a:t>
            </a:r>
            <a:endParaRPr lang="en-US" altLang="ko-KR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3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j-ea"/>
                <a:cs typeface="+mj-cs"/>
              </a:rPr>
              <a:t>백두산</a:t>
            </a:r>
            <a:endParaRPr lang="ko-KR" altLang="en-US" sz="1600" dirty="0">
              <a:ln>
                <a:noFill/>
              </a:ln>
              <a:solidFill>
                <a:sysClr val="windowText" lastClr="000000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2013.05.13</a:t>
            </a:r>
            <a:endParaRPr lang="ko-KR" altLang="en-US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28596" y="1643050"/>
            <a:ext cx="8258204" cy="156992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B4G </a:t>
            </a:r>
            <a:r>
              <a:rPr lang="ko-KR" altLang="en-US" dirty="0"/>
              <a:t>이동통신을 위한 </a:t>
            </a:r>
            <a:br>
              <a:rPr lang="ko-KR" altLang="en-US" dirty="0"/>
            </a:br>
            <a:r>
              <a:rPr lang="ko-KR" altLang="en-US" dirty="0"/>
              <a:t>네트워크 가상화 기반기술 연구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제 </a:t>
            </a:r>
            <a:r>
              <a:rPr lang="en-US" altLang="ko-KR" sz="2000" dirty="0"/>
              <a:t>1</a:t>
            </a:r>
            <a:r>
              <a:rPr lang="ko-KR" altLang="en-US" sz="2000" dirty="0"/>
              <a:t>세부 </a:t>
            </a:r>
            <a:r>
              <a:rPr lang="en-US" altLang="ko-KR" sz="2000" dirty="0"/>
              <a:t>: </a:t>
            </a:r>
            <a:r>
              <a:rPr lang="ko-KR" altLang="en-US" sz="2000" dirty="0"/>
              <a:t>네트워크 가상화 기술 </a:t>
            </a:r>
            <a:br>
              <a:rPr lang="ko-KR" altLang="en-US" sz="2000" dirty="0"/>
            </a:br>
            <a:r>
              <a:rPr lang="en-US" altLang="ko-KR" sz="2000" dirty="0"/>
              <a:t>( Smart Agent </a:t>
            </a:r>
            <a:r>
              <a:rPr lang="ko-KR" altLang="en-US" sz="2000" dirty="0"/>
              <a:t>기반 서비스 인프라 구현 기술 개발 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53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torrent display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1187624" y="4509119"/>
            <a:ext cx="7527780" cy="156308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8860170" cy="355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1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</a:t>
            </a:r>
            <a:r>
              <a:rPr lang="ko-KR" altLang="en-US" dirty="0" smtClean="0"/>
              <a:t>의 종류와 쓰임새</a:t>
            </a:r>
            <a:r>
              <a:rPr lang="en-US" altLang="ko-KR" dirty="0" smtClean="0"/>
              <a:t>, broker table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/>
          </p:cNvGraphicFramePr>
          <p:nvPr>
            <p:extLst/>
          </p:nvPr>
        </p:nvGraphicFramePr>
        <p:xfrm>
          <a:off x="1763688" y="2251323"/>
          <a:ext cx="6266534" cy="721296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517968"/>
                <a:gridCol w="1444725"/>
                <a:gridCol w="2481363"/>
                <a:gridCol w="1822478"/>
              </a:tblGrid>
              <a:tr h="158268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requester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broker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smtClean="0">
                          <a:effectLst/>
                        </a:rPr>
                        <a:t>provider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</a:tr>
              <a:tr h="2604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table </a:t>
                      </a:r>
                      <a:r>
                        <a:rPr lang="ko-KR" altLang="en-US" sz="900" u="none" strike="noStrike">
                          <a:effectLst/>
                        </a:rPr>
                        <a:t>종류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broker table, content 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 dirty="0">
                          <a:effectLst/>
                        </a:rPr>
                        <a:t>agent table, content table, dissemination table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broker 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</a:tr>
              <a:tr h="1582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용도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우선순위를 찾기위해서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requester</a:t>
                      </a:r>
                      <a:r>
                        <a:rPr lang="ko-KR" altLang="en-US" sz="900" u="none" strike="noStrike" dirty="0">
                          <a:effectLst/>
                        </a:rPr>
                        <a:t>와 </a:t>
                      </a:r>
                      <a:r>
                        <a:rPr lang="en-US" sz="900" u="none" strike="noStrike" dirty="0">
                          <a:effectLst/>
                        </a:rPr>
                        <a:t>provider</a:t>
                      </a:r>
                      <a:r>
                        <a:rPr lang="ko-KR" altLang="en-US" sz="900" u="none" strike="noStrike" dirty="0">
                          <a:effectLst/>
                        </a:rPr>
                        <a:t>를 관리하고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endParaRPr lang="en-US" altLang="ko-KR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900" u="none" strike="noStrike" dirty="0" smtClean="0">
                          <a:effectLst/>
                        </a:rPr>
                        <a:t>dissemination</a:t>
                      </a:r>
                      <a:r>
                        <a:rPr lang="ko-KR" altLang="en-US" sz="900" u="none" strike="noStrike" dirty="0">
                          <a:effectLst/>
                        </a:rPr>
                        <a:t>의 </a:t>
                      </a:r>
                      <a:r>
                        <a:rPr lang="en-US" sz="900" u="none" strike="noStrike" dirty="0">
                          <a:effectLst/>
                        </a:rPr>
                        <a:t>scheduling</a:t>
                      </a:r>
                      <a:r>
                        <a:rPr lang="ko-KR" altLang="en-US" sz="900" u="none" strike="noStrike" dirty="0">
                          <a:effectLst/>
                        </a:rPr>
                        <a:t>을 위해서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broker</a:t>
                      </a:r>
                      <a:r>
                        <a:rPr lang="ko-KR" altLang="en-US" sz="900" u="none" strike="noStrike" dirty="0">
                          <a:effectLst/>
                        </a:rPr>
                        <a:t>의 상태를 체크하기 위해서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194" marR="7194" marT="7194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835696" y="3331443"/>
          <a:ext cx="4014787" cy="160972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682625"/>
                <a:gridCol w="657225"/>
                <a:gridCol w="1198563"/>
                <a:gridCol w="579437"/>
                <a:gridCol w="368300"/>
                <a:gridCol w="528637"/>
              </a:tblGrid>
              <a:tr h="15693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broker table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priority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nick 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broker </a:t>
                      </a:r>
                      <a:r>
                        <a:rPr lang="en-US" sz="1000" u="none" strike="noStrike" dirty="0" smtClean="0">
                          <a:effectLst/>
                        </a:rPr>
                        <a:t>address </a:t>
                      </a:r>
                      <a:r>
                        <a:rPr lang="en-US" sz="1000" u="none" strike="noStrike" dirty="0">
                          <a:effectLst/>
                        </a:rPr>
                        <a:t/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(MAC address)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beacon</a:t>
                      </a:r>
                      <a:br>
                        <a:rPr lang="en-US" sz="1000" u="none" strike="noStrike" dirty="0" smtClean="0">
                          <a:effectLst/>
                        </a:rPr>
                      </a:br>
                      <a:r>
                        <a:rPr lang="en-US" sz="1000" u="none" strike="noStrike" dirty="0" smtClean="0">
                          <a:effectLst/>
                        </a:rPr>
                        <a:t>time(sec)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trust</a:t>
                      </a:r>
                      <a:br>
                        <a:rPr lang="en-US" sz="1000" u="none" strike="noStrike">
                          <a:effectLst/>
                        </a:rPr>
                      </a:br>
                      <a:r>
                        <a:rPr lang="en-US" sz="1000" u="none" strike="noStrike">
                          <a:effectLst/>
                        </a:rPr>
                        <a:t>(1~3)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mobility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myself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10-BF-48-E2-C0-16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stable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disconnect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720-2 bus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10-BC-50-A2-B4-06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10^2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fast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87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woncheon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10-B2-20-42-24-06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slow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disable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home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10-B1-50-42-84-A6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10^6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slow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library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10-2C-20-DF-14-E1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18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11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agent table, content table,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dissemination table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71600" y="5013176"/>
          <a:ext cx="5087936" cy="87058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898525"/>
                <a:gridCol w="1079500"/>
                <a:gridCol w="1103312"/>
                <a:gridCol w="506412"/>
                <a:gridCol w="506412"/>
                <a:gridCol w="361950"/>
                <a:gridCol w="631825"/>
              </a:tblGrid>
              <a:tr h="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dissemination 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content 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requester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mac address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provider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mac address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current</a:t>
                      </a:r>
                    </a:p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segment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segment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status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status time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(sec)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덕기의 농물농장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20-19-23-AB-6E-08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30-D1-67-29-0A-ED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finish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덕기의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농물농장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20-70-A2-C2-29-11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30-D1-67-29-0A-ED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dis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덕기의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농물농장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effectLst/>
                        </a:rPr>
                        <a:t>20-19-23-AB-6E-08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effectLst/>
                        </a:rPr>
                        <a:t>30-D1-67-29-0A-ED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내용 개체 틀 6"/>
          <p:cNvGraphicFramePr>
            <a:graphicFrameLocks/>
          </p:cNvGraphicFramePr>
          <p:nvPr>
            <p:extLst/>
          </p:nvPr>
        </p:nvGraphicFramePr>
        <p:xfrm>
          <a:off x="971600" y="3356992"/>
          <a:ext cx="8010076" cy="128623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006723"/>
                <a:gridCol w="420936"/>
                <a:gridCol w="906710"/>
                <a:gridCol w="398710"/>
                <a:gridCol w="773360"/>
                <a:gridCol w="1073398"/>
                <a:gridCol w="700336"/>
                <a:gridCol w="1097210"/>
                <a:gridCol w="652710"/>
                <a:gridCol w="462210"/>
                <a:gridCol w="5177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content 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price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play 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quality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file size (Byte)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requester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mac address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broker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mac address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provider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mac address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expectation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status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1000</a:t>
                      </a:r>
                      <a:r>
                        <a:rPr lang="ko-KR" altLang="en-US" sz="900" u="none" strike="noStrike" dirty="0">
                          <a:effectLst/>
                        </a:rPr>
                        <a:t>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시간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DivX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smtClean="0">
                          <a:effectLst/>
                        </a:rPr>
                        <a:t>1G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20-56-19-2C-7A-06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myself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interest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덕기의 동물농장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500</a:t>
                      </a:r>
                      <a:r>
                        <a:rPr lang="ko-KR" altLang="en-US" sz="900" u="none" strike="noStrike">
                          <a:effectLst/>
                        </a:rPr>
                        <a:t>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55</a:t>
                      </a:r>
                      <a:r>
                        <a:rPr lang="ko-KR" altLang="en-US" sz="900" u="none" strike="noStrike">
                          <a:effectLst/>
                        </a:rPr>
                        <a:t>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VCD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750M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20-19-23-AB-6E-08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myself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30-D1-67-29-0A-ED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sending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호랑이의 미분적분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1500</a:t>
                      </a:r>
                      <a:r>
                        <a:rPr lang="ko-KR" altLang="en-US" sz="900" u="none" strike="noStrike">
                          <a:effectLst/>
                        </a:rPr>
                        <a:t>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45</a:t>
                      </a:r>
                      <a:r>
                        <a:rPr lang="ko-KR" altLang="en-US" sz="900" u="none" strike="noStrike">
                          <a:effectLst/>
                        </a:rPr>
                        <a:t>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AC3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1.5G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20-64-6A-C4-73-96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myself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30-62-20-5D-26-E1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백두산의 영어회화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DivX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1.5G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20-19-23-AB-6E-08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effectLst/>
                        </a:rPr>
                        <a:t>30-C3-7E-42-18-B2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sending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71600" y="1700808"/>
          <a:ext cx="5665787" cy="131064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619125"/>
                <a:gridCol w="592138"/>
                <a:gridCol w="1103312"/>
                <a:gridCol w="523875"/>
                <a:gridCol w="523875"/>
                <a:gridCol w="874712"/>
                <a:gridCol w="334962"/>
                <a:gridCol w="476250"/>
                <a:gridCol w="617538"/>
              </a:tblGrid>
              <a:tr h="0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agent 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agent 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nick 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agent address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status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ack</a:t>
                      </a: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device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trust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(1~3)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mobility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battery life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Dukki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20-56-19-2C-7A-06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receiving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GALAXY S III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stable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-80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3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Kiyong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30-62-20-5D-26-E1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sending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Optimus</a:t>
                      </a:r>
                      <a:r>
                        <a:rPr lang="en-US" sz="900" u="none" strike="noStrike" dirty="0">
                          <a:effectLst/>
                        </a:rPr>
                        <a:t> G pro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slow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-20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30-C3-7E-42-18-B2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GALAXY S IV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slow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-50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4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dusan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</a:rPr>
                        <a:t>20-19-23-AB-6E-08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stable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GALAXY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 III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+50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horang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 smtClean="0">
                          <a:effectLst/>
                        </a:rPr>
                        <a:t>30-D1-67-29-0A-ED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stable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GALAXY NEXUS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-80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3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2842205" y="2404191"/>
            <a:ext cx="878147" cy="159898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704253" y="2420888"/>
            <a:ext cx="878147" cy="288032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635845" y="2384884"/>
            <a:ext cx="878147" cy="42124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0" y="-1"/>
            <a:ext cx="2635746" cy="3785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원통 4"/>
          <p:cNvSpPr/>
          <p:nvPr/>
        </p:nvSpPr>
        <p:spPr>
          <a:xfrm>
            <a:off x="2966629" y="5877774"/>
            <a:ext cx="813283" cy="540060"/>
          </a:xfrm>
          <a:prstGeom prst="ca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ko-KR" altLang="en-US" sz="11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3857" y="6021288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…  …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251520" y="5373216"/>
            <a:ext cx="6264696" cy="1224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7069" y="87595"/>
            <a:ext cx="237879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Service Virtualization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506359" y="4365104"/>
            <a:ext cx="771322" cy="58985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910846" y="4365104"/>
            <a:ext cx="771322" cy="58985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40074" y="4394211"/>
            <a:ext cx="771322" cy="58985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1691" y="4491118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…  …</a:t>
            </a:r>
            <a:endParaRPr lang="ko-KR" altLang="en-US" sz="2400" b="1" dirty="0"/>
          </a:p>
        </p:txBody>
      </p:sp>
      <p:sp>
        <p:nvSpPr>
          <p:cNvPr id="18" name="직사각형 17"/>
          <p:cNvSpPr/>
          <p:nvPr/>
        </p:nvSpPr>
        <p:spPr>
          <a:xfrm>
            <a:off x="1186699" y="4077072"/>
            <a:ext cx="5329517" cy="1224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71800" y="2780928"/>
            <a:ext cx="3744416" cy="1224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959901" y="3140968"/>
            <a:ext cx="603987" cy="60250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Broker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5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68013" y="3140968"/>
            <a:ext cx="603987" cy="60250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Broker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5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04117" y="3140968"/>
            <a:ext cx="603987" cy="60250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Broker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5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76466" y="3324310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  <p:sp>
        <p:nvSpPr>
          <p:cNvPr id="28" name="타원 27"/>
          <p:cNvSpPr/>
          <p:nvPr/>
        </p:nvSpPr>
        <p:spPr>
          <a:xfrm>
            <a:off x="2843808" y="2132856"/>
            <a:ext cx="882594" cy="50405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11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Requester Agent</a:t>
            </a:r>
          </a:p>
        </p:txBody>
      </p:sp>
      <p:sp>
        <p:nvSpPr>
          <p:cNvPr id="29" name="타원 28"/>
          <p:cNvSpPr/>
          <p:nvPr/>
        </p:nvSpPr>
        <p:spPr>
          <a:xfrm>
            <a:off x="4697518" y="2132856"/>
            <a:ext cx="882594" cy="50405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11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Requester Agent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71527" y="2175247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…  …</a:t>
            </a:r>
            <a:endParaRPr lang="ko-KR" altLang="en-US" sz="2400" b="1" dirty="0"/>
          </a:p>
        </p:txBody>
      </p:sp>
      <p:sp>
        <p:nvSpPr>
          <p:cNvPr id="31" name="원통 30"/>
          <p:cNvSpPr/>
          <p:nvPr/>
        </p:nvSpPr>
        <p:spPr>
          <a:xfrm>
            <a:off x="1238437" y="5877272"/>
            <a:ext cx="813283" cy="540060"/>
          </a:xfrm>
          <a:prstGeom prst="ca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ko-KR" altLang="en-US" sz="11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7" name="직선 연결선 36"/>
          <p:cNvCxnSpPr>
            <a:stCxn id="28" idx="4"/>
            <a:endCxn id="22" idx="0"/>
          </p:cNvCxnSpPr>
          <p:nvPr/>
        </p:nvCxnSpPr>
        <p:spPr>
          <a:xfrm>
            <a:off x="3285105" y="2636912"/>
            <a:ext cx="984902" cy="504056"/>
          </a:xfrm>
          <a:prstGeom prst="line">
            <a:avLst/>
          </a:prstGeom>
          <a:ln w="19050">
            <a:solidFill>
              <a:srgbClr val="00B05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5496" y="1484784"/>
            <a:ext cx="93610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8413" y="1556792"/>
            <a:ext cx="150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Cooperation/</a:t>
            </a:r>
          </a:p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Competition</a:t>
            </a:r>
            <a:endParaRPr lang="ko-KR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5496" y="2322021"/>
            <a:ext cx="936104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413" y="2394029"/>
            <a:ext cx="1501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Requirement</a:t>
            </a:r>
          </a:p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Preference</a:t>
            </a:r>
          </a:p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Interest</a:t>
            </a:r>
            <a:endParaRPr lang="ko-KR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5496" y="836712"/>
            <a:ext cx="936104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8413" y="886217"/>
            <a:ext cx="15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Negotiation</a:t>
            </a:r>
            <a:endParaRPr lang="ko-KR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5496" y="87595"/>
            <a:ext cx="936104" cy="0"/>
          </a:xfrm>
          <a:prstGeom prst="line">
            <a:avLst/>
          </a:prstGeom>
          <a:ln w="19050">
            <a:solidFill>
              <a:srgbClr val="00B05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0" y="116632"/>
            <a:ext cx="25557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LO and LC Service Request and Contract </a:t>
            </a:r>
            <a:endParaRPr lang="ko-KR" altLang="en-US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직선 연결선 47"/>
          <p:cNvCxnSpPr>
            <a:stCxn id="14" idx="0"/>
            <a:endCxn id="22" idx="4"/>
          </p:cNvCxnSpPr>
          <p:nvPr/>
        </p:nvCxnSpPr>
        <p:spPr>
          <a:xfrm flipV="1">
            <a:off x="3296507" y="3743477"/>
            <a:ext cx="973500" cy="621627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2" idx="0"/>
            <a:endCxn id="83" idx="6"/>
          </p:cNvCxnSpPr>
          <p:nvPr/>
        </p:nvCxnSpPr>
        <p:spPr>
          <a:xfrm rot="16200000" flipH="1">
            <a:off x="5178122" y="2232853"/>
            <a:ext cx="294904" cy="2111134"/>
          </a:xfrm>
          <a:prstGeom prst="curvedConnector4">
            <a:avLst>
              <a:gd name="adj1" fmla="val -79670"/>
              <a:gd name="adj2" fmla="val 110828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55" y="883153"/>
            <a:ext cx="774604" cy="48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85" y="857609"/>
            <a:ext cx="959962" cy="66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11" y="744182"/>
            <a:ext cx="847154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97" y="961863"/>
            <a:ext cx="586103" cy="60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위쪽 화살표 66"/>
          <p:cNvSpPr/>
          <p:nvPr/>
        </p:nvSpPr>
        <p:spPr>
          <a:xfrm>
            <a:off x="3542654" y="1464262"/>
            <a:ext cx="453282" cy="59658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아래쪽 화살표 67"/>
          <p:cNvSpPr/>
          <p:nvPr/>
        </p:nvSpPr>
        <p:spPr>
          <a:xfrm>
            <a:off x="4067944" y="1502931"/>
            <a:ext cx="414378" cy="6299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99992" y="1628800"/>
            <a:ext cx="21579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Dynamic Device-Service binding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139576" y="5873159"/>
            <a:ext cx="776240" cy="5423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LMS 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endParaRPr lang="ko-KR" altLang="en-US" sz="11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667534" y="5875018"/>
            <a:ext cx="776240" cy="5423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LMS 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endParaRPr lang="ko-KR" altLang="en-US" sz="11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원통 74"/>
          <p:cNvSpPr/>
          <p:nvPr/>
        </p:nvSpPr>
        <p:spPr>
          <a:xfrm>
            <a:off x="373416" y="5873159"/>
            <a:ext cx="813283" cy="540060"/>
          </a:xfrm>
          <a:prstGeom prst="ca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ko-KR" altLang="en-US" sz="11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633622" y="2132856"/>
            <a:ext cx="882594" cy="50405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Requester Agent</a:t>
            </a:r>
            <a:endParaRPr lang="en-US" altLang="ko-KR" sz="11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5777154" y="3134617"/>
            <a:ext cx="603987" cy="60250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Broker</a:t>
            </a:r>
          </a:p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5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3851457" y="4365104"/>
            <a:ext cx="771322" cy="58985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Agent</a:t>
            </a:r>
            <a:endParaRPr lang="ko-KR" altLang="en-US" sz="1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원통 84"/>
          <p:cNvSpPr/>
          <p:nvPr/>
        </p:nvSpPr>
        <p:spPr>
          <a:xfrm>
            <a:off x="5724128" y="5877774"/>
            <a:ext cx="741275" cy="540060"/>
          </a:xfrm>
          <a:prstGeom prst="ca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Repository</a:t>
            </a:r>
            <a:endParaRPr lang="ko-KR" altLang="en-US" sz="11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40666" y="2564904"/>
            <a:ext cx="21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Context-Awareness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954192" y="3923764"/>
            <a:ext cx="201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Service Discovery</a:t>
            </a:r>
            <a:endParaRPr lang="ko-KR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989712" y="1318446"/>
            <a:ext cx="2200539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dirty="0" smtClean="0"/>
              <a:t>Autonomic </a:t>
            </a:r>
          </a:p>
          <a:p>
            <a:pPr>
              <a:lnSpc>
                <a:spcPts val="1600"/>
              </a:lnSpc>
            </a:pPr>
            <a:r>
              <a:rPr lang="en-US" altLang="ko-KR" sz="1600" dirty="0" smtClean="0"/>
              <a:t>Service Plug and Play</a:t>
            </a:r>
            <a:endParaRPr lang="ko-KR" altLang="en-US" sz="1600" dirty="0"/>
          </a:p>
        </p:txBody>
      </p:sp>
      <p:sp>
        <p:nvSpPr>
          <p:cNvPr id="93" name="오른쪽 중괄호 92"/>
          <p:cNvSpPr/>
          <p:nvPr/>
        </p:nvSpPr>
        <p:spPr>
          <a:xfrm>
            <a:off x="6516216" y="3737127"/>
            <a:ext cx="432048" cy="753991"/>
          </a:xfrm>
          <a:prstGeom prst="rightBrace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오른쪽 중괄호 93"/>
          <p:cNvSpPr/>
          <p:nvPr/>
        </p:nvSpPr>
        <p:spPr>
          <a:xfrm>
            <a:off x="6516216" y="2393327"/>
            <a:ext cx="432048" cy="753991"/>
          </a:xfrm>
          <a:prstGeom prst="rightBrace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오른쪽 중괄호 94"/>
          <p:cNvSpPr/>
          <p:nvPr/>
        </p:nvSpPr>
        <p:spPr>
          <a:xfrm>
            <a:off x="6522144" y="1192396"/>
            <a:ext cx="432048" cy="753991"/>
          </a:xfrm>
          <a:prstGeom prst="rightBrace">
            <a:avLst/>
          </a:prstGeom>
          <a:ln w="190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6989712" y="6226892"/>
            <a:ext cx="439073" cy="244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989711" y="5985284"/>
            <a:ext cx="439073" cy="2442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989711" y="5752917"/>
            <a:ext cx="439073" cy="2442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989712" y="5508715"/>
            <a:ext cx="439073" cy="2442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위쪽 화살표 106"/>
          <p:cNvSpPr/>
          <p:nvPr/>
        </p:nvSpPr>
        <p:spPr>
          <a:xfrm>
            <a:off x="7590392" y="5505001"/>
            <a:ext cx="108012" cy="97795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740352" y="5752917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/>
              <a:t>Intelligence Level </a:t>
            </a:r>
          </a:p>
          <a:p>
            <a:pPr algn="ctr"/>
            <a:r>
              <a:rPr lang="en-US" altLang="ko-KR" sz="1000" b="1" dirty="0" smtClean="0"/>
              <a:t>of Smart agent</a:t>
            </a:r>
            <a:endParaRPr lang="ko-KR" altLang="en-US" sz="1000" b="1" dirty="0"/>
          </a:p>
        </p:txBody>
      </p:sp>
      <p:cxnSp>
        <p:nvCxnSpPr>
          <p:cNvPr id="109" name="직선 연결선 108"/>
          <p:cNvCxnSpPr>
            <a:stCxn id="84" idx="0"/>
            <a:endCxn id="22" idx="4"/>
          </p:cNvCxnSpPr>
          <p:nvPr/>
        </p:nvCxnSpPr>
        <p:spPr>
          <a:xfrm flipV="1">
            <a:off x="4237118" y="3743477"/>
            <a:ext cx="32889" cy="621627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4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message diagram _ </a:t>
            </a:r>
            <a:r>
              <a:rPr lang="en-US" altLang="ko-KR" sz="2000" dirty="0" smtClean="0"/>
              <a:t>initialization</a:t>
            </a: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24180" y="2276872"/>
            <a:ext cx="1685900" cy="461665"/>
          </a:xfrm>
          <a:prstGeom prst="rect">
            <a:avLst/>
          </a:prstGeom>
          <a:ln>
            <a:solidFill>
              <a:schemeClr val="accent2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broker agent</a:t>
            </a:r>
          </a:p>
          <a:p>
            <a:pPr algn="ctr"/>
            <a:r>
              <a:rPr lang="en-US" altLang="ko-KR" sz="1200" dirty="0" smtClean="0"/>
              <a:t>(library)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21610" y="4448145"/>
            <a:ext cx="1685900" cy="461665"/>
          </a:xfrm>
          <a:prstGeom prst="rect">
            <a:avLst/>
          </a:prstGeom>
          <a:ln>
            <a:solidFill>
              <a:srgbClr val="F7AD29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request agent</a:t>
            </a:r>
          </a:p>
          <a:p>
            <a:pPr algn="ctr"/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dusan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3628" y="4437112"/>
            <a:ext cx="1800200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provider agent</a:t>
            </a:r>
          </a:p>
          <a:p>
            <a:pPr algn="ctr"/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horang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5398979" y="2714885"/>
            <a:ext cx="1662721" cy="1635734"/>
            <a:chOff x="5645583" y="2714885"/>
            <a:chExt cx="1662721" cy="1635734"/>
          </a:xfrm>
        </p:grpSpPr>
        <p:cxnSp>
          <p:nvCxnSpPr>
            <p:cNvPr id="15" name="직선 화살표 연결선 14"/>
            <p:cNvCxnSpPr/>
            <p:nvPr/>
          </p:nvCxnSpPr>
          <p:spPr>
            <a:xfrm flipH="1" flipV="1">
              <a:off x="5741536" y="2714885"/>
              <a:ext cx="1566768" cy="162396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645583" y="4012065"/>
              <a:ext cx="1022164" cy="33855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3. join &amp; configuration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963327" y="2778023"/>
            <a:ext cx="1651700" cy="1623962"/>
            <a:chOff x="2084965" y="2753537"/>
            <a:chExt cx="1651700" cy="1623962"/>
          </a:xfrm>
        </p:grpSpPr>
        <p:cxnSp>
          <p:nvCxnSpPr>
            <p:cNvPr id="18" name="직선 화살표 연결선 17"/>
            <p:cNvCxnSpPr/>
            <p:nvPr/>
          </p:nvCxnSpPr>
          <p:spPr>
            <a:xfrm flipH="1">
              <a:off x="2121632" y="2753537"/>
              <a:ext cx="1615033" cy="1623962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dash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084965" y="3181165"/>
              <a:ext cx="789060" cy="215444"/>
            </a:xfrm>
            <a:prstGeom prst="rect">
              <a:avLst/>
            </a:prstGeom>
            <a:ln>
              <a:solidFill>
                <a:schemeClr val="accent2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1. beacon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754749" y="2841163"/>
            <a:ext cx="2076961" cy="1497683"/>
            <a:chOff x="5001353" y="2841163"/>
            <a:chExt cx="2076961" cy="1497683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5656684" y="2841163"/>
              <a:ext cx="1421630" cy="1497683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dash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01353" y="3205651"/>
              <a:ext cx="789060" cy="215444"/>
            </a:xfrm>
            <a:prstGeom prst="rect">
              <a:avLst/>
            </a:prstGeom>
            <a:ln>
              <a:solidFill>
                <a:schemeClr val="accent2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1. beacon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215994" y="2829864"/>
            <a:ext cx="1634750" cy="1578212"/>
            <a:chOff x="2462598" y="2829864"/>
            <a:chExt cx="1634750" cy="1578212"/>
          </a:xfrm>
        </p:grpSpPr>
        <p:cxnSp>
          <p:nvCxnSpPr>
            <p:cNvPr id="24" name="직선 화살표 연결선 23"/>
            <p:cNvCxnSpPr/>
            <p:nvPr/>
          </p:nvCxnSpPr>
          <p:spPr>
            <a:xfrm flipV="1">
              <a:off x="2462598" y="2829864"/>
              <a:ext cx="1584176" cy="1578212"/>
            </a:xfrm>
            <a:prstGeom prst="straightConnector1">
              <a:avLst/>
            </a:prstGeom>
            <a:ln>
              <a:solidFill>
                <a:srgbClr val="F7AD29"/>
              </a:solidFill>
              <a:prstDash val="sys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075184" y="4016592"/>
              <a:ext cx="1022164" cy="338554"/>
            </a:xfrm>
            <a:prstGeom prst="rect">
              <a:avLst/>
            </a:prstGeom>
            <a:ln>
              <a:solidFill>
                <a:srgbClr val="F7AD29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3. join &amp; configuration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3" name="원호 52"/>
          <p:cNvSpPr/>
          <p:nvPr/>
        </p:nvSpPr>
        <p:spPr>
          <a:xfrm>
            <a:off x="4211960" y="1569028"/>
            <a:ext cx="462628" cy="462628"/>
          </a:xfrm>
          <a:prstGeom prst="arc">
            <a:avLst>
              <a:gd name="adj1" fmla="val 229400"/>
              <a:gd name="adj2" fmla="val 16181045"/>
            </a:avLst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/>
          <p:cNvSpPr txBox="1"/>
          <p:nvPr/>
        </p:nvSpPr>
        <p:spPr>
          <a:xfrm>
            <a:off x="2853296" y="1692620"/>
            <a:ext cx="1236818" cy="215444"/>
          </a:xfrm>
          <a:prstGeom prst="rect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4. configuration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05500" y="4979287"/>
          <a:ext cx="2820988" cy="119325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5613"/>
                <a:gridCol w="465137"/>
                <a:gridCol w="847725"/>
                <a:gridCol w="409575"/>
                <a:gridCol w="265113"/>
                <a:gridCol w="377825"/>
              </a:tblGrid>
              <a:tr h="15693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broker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priority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nick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broker </a:t>
                      </a:r>
                      <a:r>
                        <a:rPr lang="en-US" sz="700" u="none" strike="noStrike" dirty="0" smtClean="0">
                          <a:effectLst/>
                        </a:rPr>
                        <a:t>address </a:t>
                      </a:r>
                      <a:r>
                        <a:rPr lang="en-US" sz="700" u="none" strike="noStrike" dirty="0">
                          <a:effectLst/>
                        </a:rPr>
                        <a:t/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(MAC address)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beacon</a:t>
                      </a:r>
                      <a:br>
                        <a:rPr lang="en-US" sz="700" u="none" strike="noStrike" dirty="0" smtClean="0">
                          <a:effectLst/>
                        </a:rPr>
                      </a:br>
                      <a:r>
                        <a:rPr lang="en-US" sz="700" u="none" strike="noStrike" dirty="0" smtClean="0">
                          <a:effectLst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trust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(1~3)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mobility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10-BF-48-E2-C0-16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stable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not </a:t>
                      </a:r>
                      <a:r>
                        <a:rPr lang="en-US" sz="700" u="none" strike="noStrike" baseline="0" dirty="0" smtClean="0">
                          <a:effectLst/>
                        </a:rPr>
                        <a:t>found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720-2 bus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10-BC-50-A2-B4-06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10^2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fast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87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woncheon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10-B2-20-42-24-06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0.05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slow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disable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home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10-B1-50-42-84-A6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10^6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slow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186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999484" y="4990362"/>
          <a:ext cx="2820988" cy="119325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55613"/>
                <a:gridCol w="465137"/>
                <a:gridCol w="847725"/>
                <a:gridCol w="409575"/>
                <a:gridCol w="265113"/>
                <a:gridCol w="377825"/>
              </a:tblGrid>
              <a:tr h="15693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broker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priority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nick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broker </a:t>
                      </a:r>
                      <a:r>
                        <a:rPr lang="en-US" sz="700" u="none" strike="noStrike" dirty="0" smtClean="0">
                          <a:effectLst/>
                        </a:rPr>
                        <a:t>address </a:t>
                      </a:r>
                      <a:r>
                        <a:rPr lang="en-US" sz="700" u="none" strike="noStrike" dirty="0">
                          <a:effectLst/>
                        </a:rPr>
                        <a:t/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(MAC address)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beacon</a:t>
                      </a:r>
                      <a:br>
                        <a:rPr lang="en-US" sz="700" u="none" strike="noStrike" dirty="0" smtClean="0">
                          <a:effectLst/>
                        </a:rPr>
                      </a:br>
                      <a:r>
                        <a:rPr lang="en-US" sz="700" u="none" strike="noStrike" dirty="0" smtClean="0">
                          <a:effectLst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trust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(1~3)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mobility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disable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10-B1-50-42-84-A6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not </a:t>
                      </a:r>
                      <a:r>
                        <a:rPr lang="en-US" sz="700" u="none" strike="noStrike" baseline="0" dirty="0" smtClean="0">
                          <a:effectLst/>
                        </a:rPr>
                        <a:t>found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702 bus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10-AC-39-C8-2D-EF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10^3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fast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87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woncheon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10-B2-20-42-24-06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0.05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186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9" name="원호 48"/>
          <p:cNvSpPr/>
          <p:nvPr/>
        </p:nvSpPr>
        <p:spPr>
          <a:xfrm>
            <a:off x="5504954" y="5206386"/>
            <a:ext cx="462628" cy="462628"/>
          </a:xfrm>
          <a:prstGeom prst="arc">
            <a:avLst>
              <a:gd name="adj1" fmla="val 138690"/>
              <a:gd name="adj2" fmla="val 16184607"/>
            </a:avLst>
          </a:prstGeom>
          <a:ln w="25400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05499" y="4976882"/>
          <a:ext cx="2820988" cy="1193257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5613"/>
                <a:gridCol w="465137"/>
                <a:gridCol w="847725"/>
                <a:gridCol w="409575"/>
                <a:gridCol w="265113"/>
                <a:gridCol w="377825"/>
              </a:tblGrid>
              <a:tr h="15693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broker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priority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nick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broker </a:t>
                      </a:r>
                      <a:r>
                        <a:rPr lang="en-US" sz="700" u="none" strike="noStrike" dirty="0" smtClean="0">
                          <a:effectLst/>
                        </a:rPr>
                        <a:t>address </a:t>
                      </a:r>
                      <a:r>
                        <a:rPr lang="en-US" sz="700" u="none" strike="noStrike" dirty="0">
                          <a:effectLst/>
                        </a:rPr>
                        <a:t/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(MAC address)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beacon</a:t>
                      </a:r>
                      <a:br>
                        <a:rPr lang="en-US" sz="700" u="none" strike="noStrike" dirty="0" smtClean="0">
                          <a:effectLst/>
                        </a:rPr>
                      </a:br>
                      <a:r>
                        <a:rPr lang="en-US" sz="700" u="none" strike="noStrike" dirty="0" smtClean="0">
                          <a:effectLst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trust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(1~3)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mobility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10-BF-48-E2-C0-16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-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stable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disconnect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720-2 bus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10-BC-50-A2-B4-06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10^2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fast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87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woncheon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10-B2-20-42-24-06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0.05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slow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disable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home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10-B1-50-42-84-A6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10^6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slow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library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10-2C-20-DF-14-E1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186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6" name="원호 45"/>
          <p:cNvSpPr/>
          <p:nvPr/>
        </p:nvSpPr>
        <p:spPr>
          <a:xfrm>
            <a:off x="318231" y="5211542"/>
            <a:ext cx="462628" cy="462628"/>
          </a:xfrm>
          <a:prstGeom prst="arc">
            <a:avLst>
              <a:gd name="adj1" fmla="val 21411463"/>
              <a:gd name="adj2" fmla="val 16230347"/>
            </a:avLst>
          </a:prstGeom>
          <a:ln w="25400">
            <a:solidFill>
              <a:srgbClr val="F7AD29"/>
            </a:solidFill>
            <a:prstDash val="sys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8" name="TextBox 47"/>
          <p:cNvSpPr txBox="1"/>
          <p:nvPr/>
        </p:nvSpPr>
        <p:spPr>
          <a:xfrm>
            <a:off x="206505" y="4869160"/>
            <a:ext cx="1148707" cy="215444"/>
          </a:xfrm>
          <a:prstGeom prst="rect">
            <a:avLst/>
          </a:prstGeom>
          <a:ln>
            <a:solidFill>
              <a:srgbClr val="F7AD2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2. check &amp; decision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5676" y="5781892"/>
            <a:ext cx="2960635" cy="215444"/>
          </a:xfrm>
          <a:prstGeom prst="rect">
            <a:avLst/>
          </a:prstGeom>
          <a:noFill/>
          <a:ln>
            <a:solidFill>
              <a:srgbClr val="F7AD2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5992242" y="4988384"/>
          <a:ext cx="2820988" cy="119325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55613"/>
                <a:gridCol w="465137"/>
                <a:gridCol w="847725"/>
                <a:gridCol w="409575"/>
                <a:gridCol w="265113"/>
                <a:gridCol w="377825"/>
              </a:tblGrid>
              <a:tr h="15693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broker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priority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nick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broker </a:t>
                      </a:r>
                      <a:r>
                        <a:rPr lang="en-US" sz="700" u="none" strike="noStrike" dirty="0" smtClean="0">
                          <a:effectLst/>
                        </a:rPr>
                        <a:t>address </a:t>
                      </a:r>
                      <a:r>
                        <a:rPr lang="en-US" sz="700" u="none" strike="noStrike" dirty="0">
                          <a:effectLst/>
                        </a:rPr>
                        <a:t/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(MAC address)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beacon</a:t>
                      </a:r>
                      <a:br>
                        <a:rPr lang="en-US" sz="700" u="none" strike="noStrike" dirty="0" smtClean="0">
                          <a:effectLst/>
                        </a:rPr>
                      </a:br>
                      <a:r>
                        <a:rPr lang="en-US" sz="700" u="none" strike="noStrike" dirty="0" smtClean="0">
                          <a:effectLst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trust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(1~3)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mobility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51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disable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10-B1-50-42-84-A6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disconnect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702 bus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10-AC-39-C8-2D-EF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10^3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fast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87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woncheon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10-B2-20-42-24-06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0.05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library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10-2C-20-DF-14-E1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186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912993" y="5669014"/>
            <a:ext cx="2979487" cy="21544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98979" y="4880662"/>
            <a:ext cx="1148707" cy="21544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2. check &amp; decision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452911" y="2780928"/>
            <a:ext cx="2031733" cy="1623962"/>
            <a:chOff x="2121632" y="2753537"/>
            <a:chExt cx="2031733" cy="1623962"/>
          </a:xfrm>
        </p:grpSpPr>
        <p:cxnSp>
          <p:nvCxnSpPr>
            <p:cNvPr id="38" name="직선 화살표 연결선 37"/>
            <p:cNvCxnSpPr/>
            <p:nvPr/>
          </p:nvCxnSpPr>
          <p:spPr>
            <a:xfrm flipH="1">
              <a:off x="2121632" y="2753537"/>
              <a:ext cx="1615033" cy="1623962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64305" y="3334423"/>
              <a:ext cx="789060" cy="215444"/>
            </a:xfrm>
            <a:prstGeom prst="rect">
              <a:avLst/>
            </a:prstGeom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5.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ack</a:t>
              </a:r>
              <a:endParaRPr lang="en-US" altLang="ko-KR" sz="8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36268" y="2714885"/>
            <a:ext cx="1785032" cy="1635734"/>
            <a:chOff x="5736268" y="2714885"/>
            <a:chExt cx="1785032" cy="1635734"/>
          </a:xfrm>
        </p:grpSpPr>
        <p:cxnSp>
          <p:nvCxnSpPr>
            <p:cNvPr id="40" name="직선 화살표 연결선 39"/>
            <p:cNvCxnSpPr/>
            <p:nvPr/>
          </p:nvCxnSpPr>
          <p:spPr>
            <a:xfrm>
              <a:off x="5736268" y="2714885"/>
              <a:ext cx="1572036" cy="1635734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732240" y="3325146"/>
              <a:ext cx="789060" cy="215444"/>
            </a:xfrm>
            <a:prstGeom prst="rect">
              <a:avLst/>
            </a:prstGeom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5.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ack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743448" y="1229606"/>
          <a:ext cx="4400552" cy="103632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87363"/>
                <a:gridCol w="463550"/>
                <a:gridCol w="841375"/>
                <a:gridCol w="411163"/>
                <a:gridCol w="409575"/>
                <a:gridCol w="657225"/>
                <a:gridCol w="265113"/>
                <a:gridCol w="377825"/>
                <a:gridCol w="487363"/>
              </a:tblGrid>
              <a:tr h="0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agent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agent type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nick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agent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ack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device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trust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(1~3)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mobility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battery life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Dukki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receiving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GALAXY S III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stable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-80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3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Kiyong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30-62-20-5D-26-E1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Optimus</a:t>
                      </a:r>
                      <a:r>
                        <a:rPr lang="en-US" sz="700" u="none" strike="noStrike" dirty="0">
                          <a:effectLst/>
                        </a:rPr>
                        <a:t> G pro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-20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Gom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30-C3-7E-42-18-B2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GALAXY S IV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-50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4008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/>
          </p:nvPr>
        </p:nvGraphicFramePr>
        <p:xfrm>
          <a:off x="4743448" y="1231258"/>
          <a:ext cx="4400552" cy="103632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87363"/>
                <a:gridCol w="463550"/>
                <a:gridCol w="841375"/>
                <a:gridCol w="411163"/>
                <a:gridCol w="409575"/>
                <a:gridCol w="657225"/>
                <a:gridCol w="265113"/>
                <a:gridCol w="377825"/>
                <a:gridCol w="487363"/>
              </a:tblGrid>
              <a:tr h="0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agent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agent type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nick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agent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ack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device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trust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(1~3)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mobility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battery life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Dukki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receiving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GALAXY S III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stable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-80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03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Kiyong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30-62-20-5D-26-E1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Optimus</a:t>
                      </a:r>
                      <a:r>
                        <a:rPr lang="en-US" sz="700" u="none" strike="noStrike" dirty="0">
                          <a:effectLst/>
                        </a:rPr>
                        <a:t> G pro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-20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Gom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30-C3-7E-42-18-B2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GALAXY S IV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-50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40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dusan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20-19-23-AB-6E-08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stable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GALAXY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 III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+50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horang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30-D1-67-29-0A-ED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stable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GALAXY NEXUS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-80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610297" y="1889432"/>
            <a:ext cx="4533703" cy="31543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49" grpId="0" animBg="1"/>
      <p:bldP spid="46" grpId="0" animBg="1"/>
      <p:bldP spid="48" grpId="0" animBg="1"/>
      <p:bldP spid="30" grpId="0" animBg="1"/>
      <p:bldP spid="30" grpId="1" animBg="1"/>
      <p:bldP spid="34" grpId="0" animBg="1"/>
      <p:bldP spid="34" grpId="1" animBg="1"/>
      <p:bldP spid="50" grpId="0" animBg="1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1340969" y="5301208"/>
          <a:ext cx="6243640" cy="68770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93750"/>
                <a:gridCol w="336550"/>
                <a:gridCol w="715963"/>
                <a:gridCol w="320675"/>
                <a:gridCol w="612775"/>
                <a:gridCol w="557213"/>
                <a:gridCol w="838200"/>
                <a:gridCol w="858838"/>
                <a:gridCol w="515938"/>
                <a:gridCol w="284163"/>
                <a:gridCol w="409575"/>
              </a:tblGrid>
              <a:tr h="81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play time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quality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file size (Byte)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requester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mac</a:t>
                      </a:r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address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broker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provider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expectation</a:t>
                      </a:r>
                    </a:p>
                    <a:p>
                      <a:pPr algn="l" fontAlgn="ctr"/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 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7721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4197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message diagram _ </a:t>
            </a:r>
            <a:r>
              <a:rPr lang="en-US" altLang="ko-KR" sz="2000" dirty="0" smtClean="0"/>
              <a:t>simple content transmission</a:t>
            </a: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70784" y="2345552"/>
            <a:ext cx="1685900" cy="400110"/>
          </a:xfrm>
          <a:prstGeom prst="rect">
            <a:avLst/>
          </a:prstGeom>
          <a:ln>
            <a:solidFill>
              <a:schemeClr val="accent2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broker agent</a:t>
            </a:r>
          </a:p>
          <a:p>
            <a:pPr algn="ctr"/>
            <a:r>
              <a:rPr lang="en-US" altLang="ko-KR" sz="800" dirty="0" smtClean="0"/>
              <a:t>10-2C-20-DF-14-E1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4509120"/>
            <a:ext cx="1685900" cy="415498"/>
          </a:xfrm>
          <a:prstGeom prst="rect">
            <a:avLst/>
          </a:prstGeom>
          <a:ln>
            <a:solidFill>
              <a:srgbClr val="F7AD29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request agent</a:t>
            </a:r>
          </a:p>
          <a:p>
            <a:pPr algn="ctr"/>
            <a:r>
              <a:rPr lang="en-US" altLang="ko-KR" sz="800" dirty="0" smtClean="0"/>
              <a:t>20-70-A2-C2-29-11</a:t>
            </a:r>
            <a:endParaRPr lang="ko-KR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4509120"/>
            <a:ext cx="1800200" cy="4001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provider agent</a:t>
            </a:r>
          </a:p>
          <a:p>
            <a:pPr algn="ctr"/>
            <a:r>
              <a:rPr lang="en-US" altLang="ko-KR" sz="800" dirty="0" smtClean="0"/>
              <a:t>30-C3-7E-42-18-B2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23728" y="2636912"/>
            <a:ext cx="1841274" cy="1738765"/>
            <a:chOff x="2519028" y="2683896"/>
            <a:chExt cx="1841274" cy="1738765"/>
          </a:xfrm>
        </p:grpSpPr>
        <p:cxnSp>
          <p:nvCxnSpPr>
            <p:cNvPr id="11" name="직선 화살표 연결선 10"/>
            <p:cNvCxnSpPr/>
            <p:nvPr/>
          </p:nvCxnSpPr>
          <p:spPr>
            <a:xfrm flipV="1">
              <a:off x="2519028" y="2683896"/>
              <a:ext cx="1728192" cy="1738765"/>
            </a:xfrm>
            <a:prstGeom prst="straightConnector1">
              <a:avLst/>
            </a:prstGeom>
            <a:ln>
              <a:solidFill>
                <a:srgbClr val="F7AD29"/>
              </a:solidFill>
              <a:prstDash val="sys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211595" y="4180622"/>
              <a:ext cx="1148707" cy="215444"/>
            </a:xfrm>
            <a:prstGeom prst="rect">
              <a:avLst/>
            </a:prstGeom>
            <a:ln>
              <a:solidFill>
                <a:srgbClr val="F7AD29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1. content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req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88683" y="2841163"/>
            <a:ext cx="1847613" cy="1497683"/>
            <a:chOff x="2998372" y="2599978"/>
            <a:chExt cx="1847613" cy="1497683"/>
          </a:xfrm>
        </p:grpSpPr>
        <p:cxnSp>
          <p:nvCxnSpPr>
            <p:cNvPr id="18" name="직선 화살표 연결선 17"/>
            <p:cNvCxnSpPr/>
            <p:nvPr/>
          </p:nvCxnSpPr>
          <p:spPr>
            <a:xfrm>
              <a:off x="3424355" y="2599978"/>
              <a:ext cx="1421630" cy="1497683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998372" y="3562064"/>
              <a:ext cx="1054410" cy="338554"/>
            </a:xfrm>
            <a:prstGeom prst="rect">
              <a:avLst/>
            </a:prstGeom>
            <a:ln>
              <a:solidFill>
                <a:schemeClr val="accent2"/>
              </a:solidFill>
              <a:prstDash val="lg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2. broadcast 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content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req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13544" y="2636913"/>
            <a:ext cx="1638776" cy="1738764"/>
            <a:chOff x="3672354" y="2604710"/>
            <a:chExt cx="1638776" cy="1738764"/>
          </a:xfrm>
        </p:grpSpPr>
        <p:cxnSp>
          <p:nvCxnSpPr>
            <p:cNvPr id="24" name="직선 화살표 연결선 23"/>
            <p:cNvCxnSpPr/>
            <p:nvPr/>
          </p:nvCxnSpPr>
          <p:spPr>
            <a:xfrm flipH="1" flipV="1">
              <a:off x="3672354" y="2604710"/>
              <a:ext cx="1638776" cy="173876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664210" y="3208940"/>
              <a:ext cx="544005" cy="21544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3.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ack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547664" y="2530218"/>
            <a:ext cx="2232248" cy="1808628"/>
            <a:chOff x="1608933" y="2505732"/>
            <a:chExt cx="2232248" cy="1808628"/>
          </a:xfrm>
        </p:grpSpPr>
        <p:cxnSp>
          <p:nvCxnSpPr>
            <p:cNvPr id="33" name="직선 화살표 연결선 32"/>
            <p:cNvCxnSpPr/>
            <p:nvPr/>
          </p:nvCxnSpPr>
          <p:spPr>
            <a:xfrm flipH="1">
              <a:off x="2039914" y="2505732"/>
              <a:ext cx="1801267" cy="1808628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608933" y="3033020"/>
              <a:ext cx="1270789" cy="215444"/>
            </a:xfrm>
            <a:prstGeom prst="rect">
              <a:avLst/>
            </a:prstGeom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4. forwarding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ack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97240" y="4704418"/>
            <a:ext cx="3406694" cy="515379"/>
            <a:chOff x="2985381" y="3196176"/>
            <a:chExt cx="3406694" cy="515379"/>
          </a:xfrm>
        </p:grpSpPr>
        <p:cxnSp>
          <p:nvCxnSpPr>
            <p:cNvPr id="40" name="직선 화살표 연결선 39"/>
            <p:cNvCxnSpPr/>
            <p:nvPr/>
          </p:nvCxnSpPr>
          <p:spPr>
            <a:xfrm>
              <a:off x="2985381" y="3196176"/>
              <a:ext cx="3406694" cy="0"/>
            </a:xfrm>
            <a:prstGeom prst="straightConnector1">
              <a:avLst/>
            </a:prstGeom>
            <a:ln>
              <a:solidFill>
                <a:srgbClr val="12B67F"/>
              </a:solidFill>
              <a:prstDash val="sysDot"/>
              <a:headEnd type="arrow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985381" y="3496111"/>
              <a:ext cx="1503385" cy="215444"/>
            </a:xfrm>
            <a:prstGeom prst="rect">
              <a:avLst/>
            </a:prstGeom>
            <a:ln>
              <a:solidFill>
                <a:srgbClr val="12B67F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5. throughput check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246598" y="2841163"/>
            <a:ext cx="2216191" cy="1585333"/>
            <a:chOff x="2243932" y="2848505"/>
            <a:chExt cx="2216191" cy="1585333"/>
          </a:xfrm>
        </p:grpSpPr>
        <p:cxnSp>
          <p:nvCxnSpPr>
            <p:cNvPr id="64" name="직선 화살표 연결선 63"/>
            <p:cNvCxnSpPr/>
            <p:nvPr/>
          </p:nvCxnSpPr>
          <p:spPr>
            <a:xfrm flipV="1">
              <a:off x="2243932" y="2848505"/>
              <a:ext cx="1591324" cy="1585333"/>
            </a:xfrm>
            <a:prstGeom prst="straightConnector1">
              <a:avLst/>
            </a:prstGeom>
            <a:ln>
              <a:solidFill>
                <a:srgbClr val="F7AD29"/>
              </a:solidFill>
              <a:prstDash val="lgDash"/>
              <a:headEnd type="none" w="med" len="med"/>
              <a:tailEnd type="arrow" w="med" len="med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376036" y="3558691"/>
              <a:ext cx="1084087" cy="338554"/>
            </a:xfrm>
            <a:prstGeom prst="rect">
              <a:avLst/>
            </a:prstGeom>
            <a:ln>
              <a:solidFill>
                <a:srgbClr val="F7AD29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7. request</a:t>
              </a:r>
            </a:p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843064" y="2924944"/>
            <a:ext cx="2234338" cy="1450733"/>
            <a:chOff x="4583984" y="498986"/>
            <a:chExt cx="2234338" cy="1450733"/>
          </a:xfrm>
        </p:grpSpPr>
        <p:cxnSp>
          <p:nvCxnSpPr>
            <p:cNvPr id="67" name="직선 화살표 연결선 66"/>
            <p:cNvCxnSpPr/>
            <p:nvPr/>
          </p:nvCxnSpPr>
          <p:spPr>
            <a:xfrm>
              <a:off x="5465048" y="498986"/>
              <a:ext cx="1353274" cy="1450733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sys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583984" y="685408"/>
              <a:ext cx="985534" cy="338554"/>
            </a:xfrm>
            <a:prstGeom prst="rect">
              <a:avLst/>
            </a:prstGeom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permit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203848" y="4834759"/>
            <a:ext cx="3356990" cy="393861"/>
            <a:chOff x="3662829" y="2573988"/>
            <a:chExt cx="3356990" cy="393861"/>
          </a:xfrm>
        </p:grpSpPr>
        <p:cxnSp>
          <p:nvCxnSpPr>
            <p:cNvPr id="75" name="직선 화살표 연결선 74"/>
            <p:cNvCxnSpPr/>
            <p:nvPr/>
          </p:nvCxnSpPr>
          <p:spPr>
            <a:xfrm flipH="1" flipV="1">
              <a:off x="3662829" y="2573988"/>
              <a:ext cx="3356990" cy="1726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854864" y="2752405"/>
              <a:ext cx="658247" cy="21544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send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원호 30"/>
          <p:cNvSpPr/>
          <p:nvPr/>
        </p:nvSpPr>
        <p:spPr>
          <a:xfrm>
            <a:off x="827584" y="5373216"/>
            <a:ext cx="462628" cy="462628"/>
          </a:xfrm>
          <a:prstGeom prst="arc">
            <a:avLst>
              <a:gd name="adj1" fmla="val 21411463"/>
              <a:gd name="adj2" fmla="val 16230347"/>
            </a:avLst>
          </a:prstGeom>
          <a:ln w="25400">
            <a:solidFill>
              <a:srgbClr val="F7AD29"/>
            </a:solidFill>
            <a:prstDash val="sys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34"/>
          <p:cNvSpPr txBox="1"/>
          <p:nvPr/>
        </p:nvSpPr>
        <p:spPr>
          <a:xfrm>
            <a:off x="1549374" y="4989633"/>
            <a:ext cx="1148707" cy="215444"/>
          </a:xfrm>
          <a:prstGeom prst="rect">
            <a:avLst/>
          </a:prstGeom>
          <a:ln>
            <a:solidFill>
              <a:srgbClr val="F7AD2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. check &amp; decision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411760" y="2924944"/>
            <a:ext cx="2353686" cy="1501552"/>
            <a:chOff x="3948072" y="346586"/>
            <a:chExt cx="2353686" cy="1501552"/>
          </a:xfrm>
        </p:grpSpPr>
        <p:cxnSp>
          <p:nvCxnSpPr>
            <p:cNvPr id="52" name="직선 화살표 연결선 51"/>
            <p:cNvCxnSpPr/>
            <p:nvPr/>
          </p:nvCxnSpPr>
          <p:spPr>
            <a:xfrm flipH="1">
              <a:off x="3948072" y="346586"/>
              <a:ext cx="1508985" cy="1501552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sys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374234" y="533008"/>
              <a:ext cx="927524" cy="338554"/>
            </a:xfrm>
            <a:prstGeom prst="rect">
              <a:avLst/>
            </a:prstGeom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permit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340969" y="5301208"/>
          <a:ext cx="6243640" cy="68770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93750"/>
                <a:gridCol w="336550"/>
                <a:gridCol w="715963"/>
                <a:gridCol w="320675"/>
                <a:gridCol w="612775"/>
                <a:gridCol w="557213"/>
                <a:gridCol w="838200"/>
                <a:gridCol w="858838"/>
                <a:gridCol w="515938"/>
                <a:gridCol w="284163"/>
                <a:gridCol w="409575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7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play time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quality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file size (Byte)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requester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broker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provider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expectation</a:t>
                      </a:r>
                    </a:p>
                    <a:p>
                      <a:pPr algn="l" fontAlgn="ctr"/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 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smtClean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1000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시간 </a:t>
                      </a:r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r>
                        <a:rPr lang="ko-KR" altLang="en-US" sz="700" u="none" strike="noStrike">
                          <a:effectLst/>
                        </a:rPr>
                        <a:t>분 </a:t>
                      </a:r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r>
                        <a:rPr lang="ko-KR" altLang="en-US" sz="700" u="none" strike="noStrike">
                          <a:effectLst/>
                        </a:rPr>
                        <a:t>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DivX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smtClean="0">
                          <a:effectLst/>
                        </a:rPr>
                        <a:t>1.5G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10-2C-20-DF-14-E1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30-C3-7E-42-18-B2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proposition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시간 </a:t>
                      </a:r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r>
                        <a:rPr lang="ko-KR" altLang="en-US" sz="700" u="none" strike="noStrike">
                          <a:effectLst/>
                        </a:rPr>
                        <a:t>분 </a:t>
                      </a:r>
                      <a:r>
                        <a:rPr lang="en-US" altLang="ko-KR" sz="700" u="none" strike="noStrike">
                          <a:effectLst/>
                        </a:rPr>
                        <a:t>40</a:t>
                      </a:r>
                      <a:r>
                        <a:rPr lang="ko-KR" altLang="en-US" sz="700" u="none" strike="noStrike">
                          <a:effectLst/>
                        </a:rPr>
                        <a:t>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150M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10-B1-50-42-84-A6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proposition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238068" y="5589240"/>
            <a:ext cx="6430275" cy="382832"/>
          </a:xfrm>
          <a:prstGeom prst="rect">
            <a:avLst/>
          </a:prstGeom>
          <a:noFill/>
          <a:ln>
            <a:solidFill>
              <a:srgbClr val="F7AD2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/>
          </p:nvPr>
        </p:nvGraphicFramePr>
        <p:xfrm>
          <a:off x="1341194" y="5302208"/>
          <a:ext cx="6243640" cy="68770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93750"/>
                <a:gridCol w="336550"/>
                <a:gridCol w="715963"/>
                <a:gridCol w="320675"/>
                <a:gridCol w="612775"/>
                <a:gridCol w="557213"/>
                <a:gridCol w="838200"/>
                <a:gridCol w="858838"/>
                <a:gridCol w="515938"/>
                <a:gridCol w="284163"/>
                <a:gridCol w="409575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7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play time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quality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file size (Byte)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requester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broker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provider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expectation</a:t>
                      </a:r>
                    </a:p>
                    <a:p>
                      <a:pPr algn="l" fontAlgn="ctr"/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 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smtClean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1000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시간 </a:t>
                      </a:r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r>
                        <a:rPr lang="ko-KR" altLang="en-US" sz="700" u="none" strike="noStrike">
                          <a:effectLst/>
                        </a:rPr>
                        <a:t>분 </a:t>
                      </a:r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r>
                        <a:rPr lang="ko-KR" altLang="en-US" sz="700" u="none" strike="noStrike">
                          <a:effectLst/>
                        </a:rPr>
                        <a:t>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DivX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smtClean="0">
                          <a:effectLst/>
                        </a:rPr>
                        <a:t>1.5G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10-2C-20-DF-14-E1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30-C3-7E-42-18-B2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proposition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smtClean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smtClean="0">
                          <a:effectLst/>
                        </a:rPr>
                        <a:t>500</a:t>
                      </a:r>
                      <a:r>
                        <a:rPr lang="ko-KR" altLang="en-US" sz="700" u="none" strike="noStrike" smtClean="0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smtClean="0">
                          <a:effectLst/>
                        </a:rPr>
                        <a:t>1</a:t>
                      </a:r>
                      <a:r>
                        <a:rPr lang="ko-KR" altLang="en-US" sz="700" u="none" strike="noStrike" smtClean="0">
                          <a:effectLst/>
                        </a:rPr>
                        <a:t>시간 </a:t>
                      </a:r>
                      <a:r>
                        <a:rPr lang="en-US" altLang="ko-KR" sz="700" u="none" strike="noStrike" smtClean="0">
                          <a:effectLst/>
                        </a:rPr>
                        <a:t>30</a:t>
                      </a:r>
                      <a:r>
                        <a:rPr lang="ko-KR" altLang="en-US" sz="700" u="none" strike="noStrike" smtClean="0">
                          <a:effectLst/>
                        </a:rPr>
                        <a:t>분 </a:t>
                      </a:r>
                      <a:r>
                        <a:rPr lang="en-US" altLang="ko-KR" sz="700" u="none" strike="noStrike" smtClean="0">
                          <a:effectLst/>
                        </a:rPr>
                        <a:t>40</a:t>
                      </a:r>
                      <a:r>
                        <a:rPr lang="ko-KR" altLang="en-US" sz="700" u="none" strike="noStrike" smtClean="0">
                          <a:effectLst/>
                        </a:rPr>
                        <a:t>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CAM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150M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10-B1-50-42-84-A6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proposition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258949" y="5604530"/>
            <a:ext cx="761323" cy="393718"/>
          </a:xfrm>
          <a:prstGeom prst="rect">
            <a:avLst/>
          </a:prstGeom>
          <a:noFill/>
          <a:ln>
            <a:solidFill>
              <a:srgbClr val="F7AD2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7" name="내용 개체 틀 6"/>
          <p:cNvGraphicFramePr>
            <a:graphicFrameLocks/>
          </p:cNvGraphicFramePr>
          <p:nvPr>
            <p:extLst/>
          </p:nvPr>
        </p:nvGraphicFramePr>
        <p:xfrm>
          <a:off x="2783974" y="1268760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30-D1-67-29-0A-ED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1.5G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20-64-6A-C4-73-96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30-62-20-5D-26-E1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graphicFrame>
        <p:nvGraphicFramePr>
          <p:cNvPr id="48" name="내용 개체 틀 6"/>
          <p:cNvGraphicFramePr>
            <a:graphicFrameLocks/>
          </p:cNvGraphicFramePr>
          <p:nvPr>
            <p:extLst/>
          </p:nvPr>
        </p:nvGraphicFramePr>
        <p:xfrm>
          <a:off x="2783974" y="1268760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30-D1-67-29-0A-ED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1.5G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20-64-6A-C4-73-96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30-62-20-5D-26-E1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DivX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20-19-23-AB-6E-08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interest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graphicFrame>
        <p:nvGraphicFramePr>
          <p:cNvPr id="49" name="내용 개체 틀 6"/>
          <p:cNvGraphicFramePr>
            <a:graphicFrameLocks/>
          </p:cNvGraphicFramePr>
          <p:nvPr>
            <p:extLst/>
          </p:nvPr>
        </p:nvGraphicFramePr>
        <p:xfrm>
          <a:off x="2783974" y="1268760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30-D1-67-29-0A-ED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1.5G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20-64-6A-C4-73-96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30-62-20-5D-26-E1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DivX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20-19-23-AB-6E-08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interest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DivX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30-C3-7E-42-18-B2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providable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graphicFrame>
        <p:nvGraphicFramePr>
          <p:cNvPr id="50" name="내용 개체 틀 6"/>
          <p:cNvGraphicFramePr>
            <a:graphicFrameLocks/>
          </p:cNvGraphicFramePr>
          <p:nvPr>
            <p:extLst/>
          </p:nvPr>
        </p:nvGraphicFramePr>
        <p:xfrm>
          <a:off x="2783974" y="1268760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30-D1-67-29-0A-ED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1.5G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20-64-6A-C4-73-96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30-62-20-5D-26-E1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DivX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20-19-23-AB-6E-08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30-C3-7E-42-18-B2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sending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2753644" y="1910573"/>
            <a:ext cx="6324487" cy="297554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/>
          </p:nvPr>
        </p:nvGraphicFramePr>
        <p:xfrm>
          <a:off x="1341194" y="5301208"/>
          <a:ext cx="6243640" cy="68770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93750"/>
                <a:gridCol w="336550"/>
                <a:gridCol w="715963"/>
                <a:gridCol w="320675"/>
                <a:gridCol w="612775"/>
                <a:gridCol w="557213"/>
                <a:gridCol w="838200"/>
                <a:gridCol w="858838"/>
                <a:gridCol w="515938"/>
                <a:gridCol w="284163"/>
                <a:gridCol w="409575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7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play time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quality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file size (Byte)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requester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mac</a:t>
                      </a:r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broker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provider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expectation</a:t>
                      </a:r>
                    </a:p>
                    <a:p>
                      <a:pPr algn="l" fontAlgn="ctr"/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 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smtClean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1000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시간 </a:t>
                      </a:r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r>
                        <a:rPr lang="ko-KR" altLang="en-US" sz="700" u="none" strike="noStrike">
                          <a:effectLst/>
                        </a:rPr>
                        <a:t>분 </a:t>
                      </a:r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r>
                        <a:rPr lang="ko-KR" altLang="en-US" sz="700" u="none" strike="noStrike">
                          <a:effectLst/>
                        </a:rPr>
                        <a:t>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DivX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smtClean="0">
                          <a:effectLst/>
                        </a:rPr>
                        <a:t>1.5G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10-2C-20-DF-14-E1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30-C3-7E-42-18-B2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smtClean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smtClean="0">
                          <a:effectLst/>
                        </a:rPr>
                        <a:t>500</a:t>
                      </a:r>
                      <a:r>
                        <a:rPr lang="ko-KR" altLang="en-US" sz="700" u="none" strike="noStrike" smtClean="0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smtClean="0">
                          <a:effectLst/>
                        </a:rPr>
                        <a:t>1</a:t>
                      </a:r>
                      <a:r>
                        <a:rPr lang="ko-KR" altLang="en-US" sz="700" u="none" strike="noStrike" smtClean="0">
                          <a:effectLst/>
                        </a:rPr>
                        <a:t>시간 </a:t>
                      </a:r>
                      <a:r>
                        <a:rPr lang="en-US" altLang="ko-KR" sz="700" u="none" strike="noStrike" smtClean="0">
                          <a:effectLst/>
                        </a:rPr>
                        <a:t>30</a:t>
                      </a:r>
                      <a:r>
                        <a:rPr lang="ko-KR" altLang="en-US" sz="700" u="none" strike="noStrike" smtClean="0">
                          <a:effectLst/>
                        </a:rPr>
                        <a:t>분 </a:t>
                      </a:r>
                      <a:r>
                        <a:rPr lang="en-US" altLang="ko-KR" sz="700" u="none" strike="noStrike" smtClean="0">
                          <a:effectLst/>
                        </a:rPr>
                        <a:t>40</a:t>
                      </a:r>
                      <a:r>
                        <a:rPr lang="ko-KR" altLang="en-US" sz="700" u="none" strike="noStrike" smtClean="0">
                          <a:effectLst/>
                        </a:rPr>
                        <a:t>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CAM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150M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10-B1-50-42-84-A6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delete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1340969" y="5299657"/>
          <a:ext cx="6243640" cy="68770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93750"/>
                <a:gridCol w="336550"/>
                <a:gridCol w="715963"/>
                <a:gridCol w="320675"/>
                <a:gridCol w="612775"/>
                <a:gridCol w="557213"/>
                <a:gridCol w="838200"/>
                <a:gridCol w="858838"/>
                <a:gridCol w="515938"/>
                <a:gridCol w="284163"/>
                <a:gridCol w="409575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7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play time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quality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file size (Byte)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requester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mac</a:t>
                      </a:r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broker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provider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expectation</a:t>
                      </a:r>
                    </a:p>
                    <a:p>
                      <a:pPr algn="l" fontAlgn="ctr"/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 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smtClean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1000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시간 </a:t>
                      </a:r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r>
                        <a:rPr lang="ko-KR" altLang="en-US" sz="700" u="none" strike="noStrike">
                          <a:effectLst/>
                        </a:rPr>
                        <a:t>분 </a:t>
                      </a:r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r>
                        <a:rPr lang="ko-KR" altLang="en-US" sz="700" u="none" strike="noStrike">
                          <a:effectLst/>
                        </a:rPr>
                        <a:t>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DivX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smtClean="0">
                          <a:effectLst/>
                        </a:rPr>
                        <a:t>1.5G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10-2C-20-DF-14-E1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30-C3-7E-42-18-B2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smtClean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smtClean="0">
                          <a:effectLst/>
                        </a:rPr>
                        <a:t>500</a:t>
                      </a:r>
                      <a:r>
                        <a:rPr lang="ko-KR" altLang="en-US" sz="700" u="none" strike="noStrike" smtClean="0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smtClean="0">
                          <a:effectLst/>
                        </a:rPr>
                        <a:t>1</a:t>
                      </a:r>
                      <a:r>
                        <a:rPr lang="ko-KR" altLang="en-US" sz="700" u="none" strike="noStrike" smtClean="0">
                          <a:effectLst/>
                        </a:rPr>
                        <a:t>시간 </a:t>
                      </a:r>
                      <a:r>
                        <a:rPr lang="en-US" altLang="ko-KR" sz="700" u="none" strike="noStrike" smtClean="0">
                          <a:effectLst/>
                        </a:rPr>
                        <a:t>30</a:t>
                      </a:r>
                      <a:r>
                        <a:rPr lang="ko-KR" altLang="en-US" sz="700" u="none" strike="noStrike" smtClean="0">
                          <a:effectLst/>
                        </a:rPr>
                        <a:t>분 </a:t>
                      </a:r>
                      <a:r>
                        <a:rPr lang="en-US" altLang="ko-KR" sz="700" u="none" strike="noStrike" smtClean="0">
                          <a:effectLst/>
                        </a:rPr>
                        <a:t>40</a:t>
                      </a:r>
                      <a:r>
                        <a:rPr lang="ko-KR" altLang="en-US" sz="700" u="none" strike="noStrike" smtClean="0">
                          <a:effectLst/>
                        </a:rPr>
                        <a:t>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CAM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150M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10-B1-50-42-84-A6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smtClean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delete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6678631" y="5604530"/>
            <a:ext cx="609548" cy="382832"/>
          </a:xfrm>
          <a:prstGeom prst="rect">
            <a:avLst/>
          </a:prstGeom>
          <a:noFill/>
          <a:ln>
            <a:solidFill>
              <a:srgbClr val="F7AD2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8" grpId="0" animBg="1"/>
      <p:bldP spid="38" grpId="1" animBg="1"/>
      <p:bldP spid="44" grpId="0" animBg="1"/>
      <p:bldP spid="44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message diagram _ </a:t>
            </a:r>
            <a:r>
              <a:rPr lang="en-US" altLang="ko-KR" sz="2000" dirty="0" smtClean="0"/>
              <a:t>simple content transmission</a:t>
            </a: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70784" y="2345552"/>
            <a:ext cx="1685900" cy="400110"/>
          </a:xfrm>
          <a:prstGeom prst="rect">
            <a:avLst/>
          </a:prstGeom>
          <a:ln>
            <a:solidFill>
              <a:schemeClr val="accent2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broker agent</a:t>
            </a:r>
          </a:p>
          <a:p>
            <a:pPr algn="ctr"/>
            <a:r>
              <a:rPr lang="en-US" altLang="ko-KR" sz="800" dirty="0" smtClean="0"/>
              <a:t>10-2C-20-DF-14-E1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4509120"/>
            <a:ext cx="1685900" cy="415498"/>
          </a:xfrm>
          <a:prstGeom prst="rect">
            <a:avLst/>
          </a:prstGeom>
          <a:ln>
            <a:solidFill>
              <a:srgbClr val="F7AD29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request agent</a:t>
            </a:r>
          </a:p>
          <a:p>
            <a:pPr algn="ctr"/>
            <a:r>
              <a:rPr lang="en-US" altLang="ko-KR" sz="800" dirty="0" smtClean="0"/>
              <a:t>20-70-A2-C2-29-11</a:t>
            </a:r>
            <a:endParaRPr lang="ko-KR" alt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4509120"/>
            <a:ext cx="1800200" cy="4001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provider agent</a:t>
            </a:r>
          </a:p>
          <a:p>
            <a:pPr algn="ctr"/>
            <a:r>
              <a:rPr lang="en-US" altLang="ko-KR" sz="800" dirty="0" smtClean="0"/>
              <a:t>30-C3-7E-42-18-B2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3210811" y="4744301"/>
            <a:ext cx="3356990" cy="393861"/>
            <a:chOff x="3662829" y="2573988"/>
            <a:chExt cx="3356990" cy="393861"/>
          </a:xfrm>
        </p:grpSpPr>
        <p:cxnSp>
          <p:nvCxnSpPr>
            <p:cNvPr id="75" name="직선 화살표 연결선 74"/>
            <p:cNvCxnSpPr/>
            <p:nvPr/>
          </p:nvCxnSpPr>
          <p:spPr>
            <a:xfrm flipH="1" flipV="1">
              <a:off x="3662829" y="2573988"/>
              <a:ext cx="3356990" cy="1726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854864" y="2752405"/>
              <a:ext cx="658247" cy="21544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send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50" name="내용 개체 틀 6"/>
          <p:cNvGraphicFramePr>
            <a:graphicFrameLocks/>
          </p:cNvGraphicFramePr>
          <p:nvPr>
            <p:extLst/>
          </p:nvPr>
        </p:nvGraphicFramePr>
        <p:xfrm>
          <a:off x="2699792" y="1268760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30-D1-67-29-0A-ED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1.5G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20-64-6A-C4-73-96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30-62-20-5D-26-E1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DivX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20-19-23-AB-6E-08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30-C3-7E-42-18-B2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sending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/>
          </p:nvPr>
        </p:nvGraphicFramePr>
        <p:xfrm>
          <a:off x="1341194" y="5405591"/>
          <a:ext cx="6243640" cy="68770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93750"/>
                <a:gridCol w="336550"/>
                <a:gridCol w="715963"/>
                <a:gridCol w="320675"/>
                <a:gridCol w="612775"/>
                <a:gridCol w="557213"/>
                <a:gridCol w="838200"/>
                <a:gridCol w="858838"/>
                <a:gridCol w="515938"/>
                <a:gridCol w="284163"/>
                <a:gridCol w="409575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7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play time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quality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file size (Byte)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requester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mac</a:t>
                      </a:r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broker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provider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expectation</a:t>
                      </a:r>
                    </a:p>
                    <a:p>
                      <a:pPr algn="l" fontAlgn="ctr"/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 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smtClean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1000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시간 </a:t>
                      </a:r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r>
                        <a:rPr lang="ko-KR" altLang="en-US" sz="700" u="none" strike="noStrike">
                          <a:effectLst/>
                        </a:rPr>
                        <a:t>분 </a:t>
                      </a:r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r>
                        <a:rPr lang="ko-KR" altLang="en-US" sz="700" u="none" strike="noStrike">
                          <a:effectLst/>
                        </a:rPr>
                        <a:t>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DivX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smtClean="0">
                          <a:effectLst/>
                        </a:rPr>
                        <a:t>1.5G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10-2C-20-DF-14-E1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30-C3-7E-42-18-B2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5" name="원호 54"/>
          <p:cNvSpPr/>
          <p:nvPr/>
        </p:nvSpPr>
        <p:spPr>
          <a:xfrm>
            <a:off x="827584" y="5373216"/>
            <a:ext cx="462628" cy="462628"/>
          </a:xfrm>
          <a:prstGeom prst="arc">
            <a:avLst>
              <a:gd name="adj1" fmla="val 21411463"/>
              <a:gd name="adj2" fmla="val 16230347"/>
            </a:avLst>
          </a:prstGeom>
          <a:ln w="25400">
            <a:solidFill>
              <a:srgbClr val="F7AD29"/>
            </a:solidFill>
            <a:prstDash val="sys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6" name="TextBox 55"/>
          <p:cNvSpPr txBox="1"/>
          <p:nvPr/>
        </p:nvSpPr>
        <p:spPr>
          <a:xfrm>
            <a:off x="1549374" y="4989633"/>
            <a:ext cx="1148707" cy="215444"/>
          </a:xfrm>
          <a:prstGeom prst="rect">
            <a:avLst/>
          </a:prstGeom>
          <a:ln>
            <a:solidFill>
              <a:srgbClr val="F7AD2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. content decoding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1339211" y="5407722"/>
          <a:ext cx="6243640" cy="68770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93750"/>
                <a:gridCol w="336550"/>
                <a:gridCol w="715963"/>
                <a:gridCol w="320675"/>
                <a:gridCol w="612775"/>
                <a:gridCol w="557213"/>
                <a:gridCol w="838200"/>
                <a:gridCol w="858838"/>
                <a:gridCol w="515938"/>
                <a:gridCol w="284163"/>
                <a:gridCol w="409575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76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price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play time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quality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file size (Byte)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requester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mac</a:t>
                      </a:r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broker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provider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expectation</a:t>
                      </a:r>
                    </a:p>
                    <a:p>
                      <a:pPr algn="l" fontAlgn="ctr"/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 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smtClean="0">
                          <a:effectLst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1000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시간 </a:t>
                      </a:r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r>
                        <a:rPr lang="ko-KR" altLang="en-US" sz="700" u="none" strike="noStrike">
                          <a:effectLst/>
                        </a:rPr>
                        <a:t>분 </a:t>
                      </a:r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r>
                        <a:rPr lang="ko-KR" altLang="en-US" sz="700" u="none" strike="noStrike">
                          <a:effectLst/>
                        </a:rPr>
                        <a:t>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DivX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smtClean="0">
                          <a:effectLst/>
                        </a:rPr>
                        <a:t>1.5G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10-2C-20-DF-14-E1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30-C3-7E-42-18-B2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finish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6678631" y="5604530"/>
            <a:ext cx="609548" cy="382832"/>
          </a:xfrm>
          <a:prstGeom prst="rect">
            <a:avLst/>
          </a:prstGeom>
          <a:noFill/>
          <a:ln>
            <a:solidFill>
              <a:srgbClr val="F7AD2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246598" y="2841163"/>
            <a:ext cx="2216191" cy="1585333"/>
            <a:chOff x="2243932" y="2848505"/>
            <a:chExt cx="2216191" cy="1585333"/>
          </a:xfrm>
        </p:grpSpPr>
        <p:cxnSp>
          <p:nvCxnSpPr>
            <p:cNvPr id="60" name="직선 화살표 연결선 59"/>
            <p:cNvCxnSpPr/>
            <p:nvPr/>
          </p:nvCxnSpPr>
          <p:spPr>
            <a:xfrm flipV="1">
              <a:off x="2243932" y="2848505"/>
              <a:ext cx="1591324" cy="1585333"/>
            </a:xfrm>
            <a:prstGeom prst="straightConnector1">
              <a:avLst/>
            </a:prstGeom>
            <a:ln>
              <a:solidFill>
                <a:srgbClr val="F7AD29"/>
              </a:solidFill>
              <a:prstDash val="dashDot"/>
              <a:headEnd type="none" w="med" len="med"/>
              <a:tailEnd type="arrow" w="med" len="med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376036" y="3558691"/>
              <a:ext cx="1084087" cy="338554"/>
            </a:xfrm>
            <a:prstGeom prst="rect">
              <a:avLst/>
            </a:prstGeom>
            <a:ln>
              <a:solidFill>
                <a:srgbClr val="F7AD29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2. inform end of 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62" name="내용 개체 틀 6"/>
          <p:cNvGraphicFramePr>
            <a:graphicFrameLocks/>
          </p:cNvGraphicFramePr>
          <p:nvPr>
            <p:extLst/>
          </p:nvPr>
        </p:nvGraphicFramePr>
        <p:xfrm>
          <a:off x="2698081" y="1268760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30-D1-67-29-0A-ED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1.5G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20-64-6A-C4-73-96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30-62-20-5D-26-E1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백두산의 영어회화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DivX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1.5G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20-19-23-AB-6E-08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myself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30-C3-7E-42-18-B2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done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grpSp>
        <p:nvGrpSpPr>
          <p:cNvPr id="69" name="그룹 68"/>
          <p:cNvGrpSpPr/>
          <p:nvPr/>
        </p:nvGrpSpPr>
        <p:grpSpPr>
          <a:xfrm>
            <a:off x="3210811" y="4098834"/>
            <a:ext cx="3356990" cy="480063"/>
            <a:chOff x="3055745" y="3953776"/>
            <a:chExt cx="3356990" cy="480063"/>
          </a:xfrm>
        </p:grpSpPr>
        <p:cxnSp>
          <p:nvCxnSpPr>
            <p:cNvPr id="70" name="직선 화살표 연결선 69"/>
            <p:cNvCxnSpPr/>
            <p:nvPr/>
          </p:nvCxnSpPr>
          <p:spPr>
            <a:xfrm>
              <a:off x="3055745" y="4433838"/>
              <a:ext cx="3356990" cy="1"/>
            </a:xfrm>
            <a:prstGeom prst="straightConnector1">
              <a:avLst/>
            </a:prstGeom>
            <a:ln>
              <a:solidFill>
                <a:srgbClr val="F7AD29"/>
              </a:solidFill>
              <a:prstDash val="dashDot"/>
              <a:headEnd type="none" w="med" len="med"/>
              <a:tailEnd type="arrow" w="med" len="med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4163693" y="3953776"/>
              <a:ext cx="1084087" cy="338554"/>
            </a:xfrm>
            <a:prstGeom prst="rect">
              <a:avLst/>
            </a:prstGeom>
            <a:ln>
              <a:solidFill>
                <a:srgbClr val="F7AD29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inform end of 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83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8" grpId="0" animBg="1"/>
      <p:bldP spid="5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내용 개체 틀 6"/>
          <p:cNvGraphicFramePr>
            <a:graphicFrameLocks/>
          </p:cNvGraphicFramePr>
          <p:nvPr>
            <p:extLst/>
          </p:nvPr>
        </p:nvGraphicFramePr>
        <p:xfrm>
          <a:off x="2783974" y="1268760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myself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30-D1-67-29-0A-ED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1.5G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20-64-6A-C4-73-96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30-62-20-5D-26-E1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graphicFrame>
        <p:nvGraphicFramePr>
          <p:cNvPr id="107" name="내용 개체 틀 6"/>
          <p:cNvGraphicFramePr>
            <a:graphicFrameLocks/>
          </p:cNvGraphicFramePr>
          <p:nvPr>
            <p:extLst/>
          </p:nvPr>
        </p:nvGraphicFramePr>
        <p:xfrm>
          <a:off x="2783974" y="1266860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500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55</a:t>
                      </a:r>
                      <a:r>
                        <a:rPr lang="ko-KR" altLang="en-US" sz="700" u="none" strike="noStrike" dirty="0">
                          <a:effectLst/>
                        </a:rPr>
                        <a:t>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sending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45</a:t>
                      </a:r>
                      <a:r>
                        <a:rPr lang="ko-KR" altLang="en-US" sz="700" u="none" strike="noStrike" dirty="0">
                          <a:effectLst/>
                        </a:rPr>
                        <a:t>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AC3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1.5G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20-64-6A-C4-73-96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30-62-20-5D-26-E1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500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55</a:t>
                      </a:r>
                      <a:r>
                        <a:rPr lang="ko-KR" altLang="en-US" sz="700" u="none" strike="noStrike" dirty="0">
                          <a:effectLst/>
                        </a:rPr>
                        <a:t>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750M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20-70-A2-C2-29-11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message diagram _ </a:t>
            </a:r>
            <a:r>
              <a:rPr lang="en-US" altLang="ko-KR" sz="2000" dirty="0" smtClean="0"/>
              <a:t>dissemination</a:t>
            </a: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70784" y="2345552"/>
            <a:ext cx="1685900" cy="400110"/>
          </a:xfrm>
          <a:prstGeom prst="rect">
            <a:avLst/>
          </a:prstGeom>
          <a:ln>
            <a:solidFill>
              <a:schemeClr val="accent2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broker agent</a:t>
            </a:r>
          </a:p>
          <a:p>
            <a:pPr algn="ctr"/>
            <a:r>
              <a:rPr lang="en-US" altLang="ko-KR" sz="800" dirty="0" smtClean="0"/>
              <a:t>10-2C-20-DF-14-E1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4509120"/>
            <a:ext cx="1685900" cy="276999"/>
          </a:xfrm>
          <a:prstGeom prst="rect">
            <a:avLst/>
          </a:prstGeom>
          <a:ln>
            <a:solidFill>
              <a:srgbClr val="F7AD29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request agent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4509120"/>
            <a:ext cx="1685900" cy="4001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provider agent</a:t>
            </a:r>
          </a:p>
          <a:p>
            <a:pPr algn="ctr"/>
            <a:r>
              <a:rPr lang="en-US" altLang="ko-KR" sz="800" dirty="0" smtClean="0"/>
              <a:t>30-D1-67-29-0A-ED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123728" y="2636912"/>
            <a:ext cx="1841274" cy="1738765"/>
            <a:chOff x="2519028" y="2683896"/>
            <a:chExt cx="1841274" cy="1738765"/>
          </a:xfrm>
        </p:grpSpPr>
        <p:cxnSp>
          <p:nvCxnSpPr>
            <p:cNvPr id="11" name="직선 화살표 연결선 10"/>
            <p:cNvCxnSpPr/>
            <p:nvPr/>
          </p:nvCxnSpPr>
          <p:spPr>
            <a:xfrm flipV="1">
              <a:off x="2519028" y="2683896"/>
              <a:ext cx="1728192" cy="1738765"/>
            </a:xfrm>
            <a:prstGeom prst="straightConnector1">
              <a:avLst/>
            </a:prstGeom>
            <a:ln>
              <a:solidFill>
                <a:srgbClr val="F7AD29"/>
              </a:solidFill>
              <a:prstDash val="sys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211595" y="4180622"/>
              <a:ext cx="1148707" cy="215444"/>
            </a:xfrm>
            <a:prstGeom prst="rect">
              <a:avLst/>
            </a:prstGeom>
            <a:ln>
              <a:solidFill>
                <a:srgbClr val="F7AD29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1. content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req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88683" y="2841163"/>
            <a:ext cx="1847613" cy="1497683"/>
            <a:chOff x="2998372" y="2599978"/>
            <a:chExt cx="1847613" cy="1497683"/>
          </a:xfrm>
        </p:grpSpPr>
        <p:cxnSp>
          <p:nvCxnSpPr>
            <p:cNvPr id="18" name="직선 화살표 연결선 17"/>
            <p:cNvCxnSpPr/>
            <p:nvPr/>
          </p:nvCxnSpPr>
          <p:spPr>
            <a:xfrm>
              <a:off x="3424355" y="2599978"/>
              <a:ext cx="1421630" cy="1497683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998372" y="3562064"/>
              <a:ext cx="1054410" cy="338554"/>
            </a:xfrm>
            <a:prstGeom prst="rect">
              <a:avLst/>
            </a:prstGeom>
            <a:ln>
              <a:solidFill>
                <a:schemeClr val="accent2"/>
              </a:solidFill>
              <a:prstDash val="lg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2.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broadcast </a:t>
              </a:r>
            </a:p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content </a:t>
              </a:r>
              <a:r>
                <a:rPr lang="en-US" altLang="ko-KR" sz="800" dirty="0" err="1">
                  <a:solidFill>
                    <a:schemeClr val="bg1">
                      <a:lumMod val="50000"/>
                    </a:schemeClr>
                  </a:solidFill>
                </a:rPr>
                <a:t>req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813544" y="2636913"/>
            <a:ext cx="1638776" cy="1738764"/>
            <a:chOff x="3672354" y="2604710"/>
            <a:chExt cx="1638776" cy="1738764"/>
          </a:xfrm>
        </p:grpSpPr>
        <p:cxnSp>
          <p:nvCxnSpPr>
            <p:cNvPr id="24" name="직선 화살표 연결선 23"/>
            <p:cNvCxnSpPr/>
            <p:nvPr/>
          </p:nvCxnSpPr>
          <p:spPr>
            <a:xfrm flipH="1" flipV="1">
              <a:off x="3672354" y="2604710"/>
              <a:ext cx="1638776" cy="173876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664210" y="3208940"/>
              <a:ext cx="544005" cy="21544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3.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ack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547664" y="2530218"/>
            <a:ext cx="2232248" cy="1808628"/>
            <a:chOff x="1608933" y="2505732"/>
            <a:chExt cx="2232248" cy="1808628"/>
          </a:xfrm>
        </p:grpSpPr>
        <p:cxnSp>
          <p:nvCxnSpPr>
            <p:cNvPr id="33" name="직선 화살표 연결선 32"/>
            <p:cNvCxnSpPr/>
            <p:nvPr/>
          </p:nvCxnSpPr>
          <p:spPr>
            <a:xfrm flipH="1">
              <a:off x="2039914" y="2505732"/>
              <a:ext cx="1801267" cy="1808628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608933" y="3033020"/>
              <a:ext cx="1270789" cy="215444"/>
            </a:xfrm>
            <a:prstGeom prst="rect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4. forwarding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ack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97240" y="4704418"/>
            <a:ext cx="3406694" cy="515379"/>
            <a:chOff x="2985381" y="3196176"/>
            <a:chExt cx="3406694" cy="515379"/>
          </a:xfrm>
        </p:grpSpPr>
        <p:cxnSp>
          <p:nvCxnSpPr>
            <p:cNvPr id="40" name="직선 화살표 연결선 39"/>
            <p:cNvCxnSpPr/>
            <p:nvPr/>
          </p:nvCxnSpPr>
          <p:spPr>
            <a:xfrm>
              <a:off x="2985381" y="3196176"/>
              <a:ext cx="3406694" cy="0"/>
            </a:xfrm>
            <a:prstGeom prst="straightConnector1">
              <a:avLst/>
            </a:prstGeom>
            <a:ln>
              <a:solidFill>
                <a:srgbClr val="12B67F"/>
              </a:solidFill>
              <a:prstDash val="sysDot"/>
              <a:headEnd type="arrow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985381" y="3496111"/>
              <a:ext cx="1503385" cy="215444"/>
            </a:xfrm>
            <a:prstGeom prst="rect">
              <a:avLst/>
            </a:prstGeom>
            <a:ln>
              <a:solidFill>
                <a:srgbClr val="12B67F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5. throughput check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246598" y="2841163"/>
            <a:ext cx="2216191" cy="1585333"/>
            <a:chOff x="2243932" y="2848505"/>
            <a:chExt cx="2216191" cy="1585333"/>
          </a:xfrm>
        </p:grpSpPr>
        <p:cxnSp>
          <p:nvCxnSpPr>
            <p:cNvPr id="64" name="직선 화살표 연결선 63"/>
            <p:cNvCxnSpPr/>
            <p:nvPr/>
          </p:nvCxnSpPr>
          <p:spPr>
            <a:xfrm flipV="1">
              <a:off x="2243932" y="2848505"/>
              <a:ext cx="1591324" cy="1585333"/>
            </a:xfrm>
            <a:prstGeom prst="straightConnector1">
              <a:avLst/>
            </a:prstGeom>
            <a:ln>
              <a:solidFill>
                <a:srgbClr val="F7AD29"/>
              </a:solidFill>
              <a:prstDash val="lgDash"/>
              <a:headEnd type="none" w="med" len="med"/>
              <a:tailEnd type="arrow" w="med" len="med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376036" y="3558691"/>
              <a:ext cx="1084087" cy="338554"/>
            </a:xfrm>
            <a:prstGeom prst="rect">
              <a:avLst/>
            </a:prstGeom>
            <a:ln>
              <a:solidFill>
                <a:srgbClr val="F7AD29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7. request</a:t>
              </a:r>
            </a:p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843064" y="2924944"/>
            <a:ext cx="2234338" cy="1450733"/>
            <a:chOff x="4583984" y="498986"/>
            <a:chExt cx="2234338" cy="1450733"/>
          </a:xfrm>
        </p:grpSpPr>
        <p:cxnSp>
          <p:nvCxnSpPr>
            <p:cNvPr id="67" name="직선 화살표 연결선 66"/>
            <p:cNvCxnSpPr/>
            <p:nvPr/>
          </p:nvCxnSpPr>
          <p:spPr>
            <a:xfrm>
              <a:off x="5465048" y="498986"/>
              <a:ext cx="1353274" cy="1450733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583984" y="685408"/>
              <a:ext cx="985534" cy="338554"/>
            </a:xfrm>
            <a:prstGeom prst="rect">
              <a:avLst/>
            </a:prstGeom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permit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203848" y="4834759"/>
            <a:ext cx="3356990" cy="393861"/>
            <a:chOff x="3662829" y="2573988"/>
            <a:chExt cx="3356990" cy="393861"/>
          </a:xfrm>
        </p:grpSpPr>
        <p:cxnSp>
          <p:nvCxnSpPr>
            <p:cNvPr id="75" name="직선 화살표 연결선 74"/>
            <p:cNvCxnSpPr/>
            <p:nvPr/>
          </p:nvCxnSpPr>
          <p:spPr>
            <a:xfrm flipH="1" flipV="1">
              <a:off x="3662829" y="2573988"/>
              <a:ext cx="3356990" cy="1726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854864" y="2752405"/>
              <a:ext cx="658247" cy="21544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send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09949" y="4596696"/>
            <a:ext cx="1148707" cy="215444"/>
          </a:xfrm>
          <a:prstGeom prst="rect">
            <a:avLst/>
          </a:prstGeom>
          <a:ln>
            <a:solidFill>
              <a:srgbClr val="F7AD29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. check &amp; decision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411760" y="2924944"/>
            <a:ext cx="2353686" cy="1501552"/>
            <a:chOff x="3948072" y="346586"/>
            <a:chExt cx="2353686" cy="1501552"/>
          </a:xfrm>
        </p:grpSpPr>
        <p:cxnSp>
          <p:nvCxnSpPr>
            <p:cNvPr id="52" name="직선 화살표 연결선 51"/>
            <p:cNvCxnSpPr/>
            <p:nvPr/>
          </p:nvCxnSpPr>
          <p:spPr>
            <a:xfrm flipH="1">
              <a:off x="3948072" y="346586"/>
              <a:ext cx="1508985" cy="1501552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374234" y="533008"/>
              <a:ext cx="927524" cy="338554"/>
            </a:xfrm>
            <a:prstGeom prst="rect">
              <a:avLst/>
            </a:prstGeom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permit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246598" y="5209524"/>
            <a:ext cx="4314240" cy="1437190"/>
            <a:chOff x="3544678" y="3443593"/>
            <a:chExt cx="4314240" cy="1437190"/>
          </a:xfrm>
        </p:grpSpPr>
        <p:cxnSp>
          <p:nvCxnSpPr>
            <p:cNvPr id="54" name="직선 화살표 연결선 53"/>
            <p:cNvCxnSpPr/>
            <p:nvPr/>
          </p:nvCxnSpPr>
          <p:spPr>
            <a:xfrm>
              <a:off x="3544678" y="3443593"/>
              <a:ext cx="4314240" cy="1083246"/>
            </a:xfrm>
            <a:prstGeom prst="bentConnector3">
              <a:avLst>
                <a:gd name="adj1" fmla="val 12"/>
              </a:avLst>
            </a:prstGeom>
            <a:ln>
              <a:solidFill>
                <a:srgbClr val="12B67F"/>
              </a:solidFill>
              <a:prstDash val="sysDot"/>
              <a:headEnd type="arrow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853856" y="4665339"/>
              <a:ext cx="1503385" cy="215444"/>
            </a:xfrm>
            <a:prstGeom prst="rect">
              <a:avLst/>
            </a:prstGeom>
            <a:ln>
              <a:solidFill>
                <a:srgbClr val="12B67F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5. throughput check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748278" y="4869160"/>
            <a:ext cx="754904" cy="906070"/>
            <a:chOff x="7054859" y="2455989"/>
            <a:chExt cx="754904" cy="906070"/>
          </a:xfrm>
        </p:grpSpPr>
        <p:cxnSp>
          <p:nvCxnSpPr>
            <p:cNvPr id="57" name="직선 화살표 연결선 56"/>
            <p:cNvCxnSpPr/>
            <p:nvPr/>
          </p:nvCxnSpPr>
          <p:spPr>
            <a:xfrm>
              <a:off x="7809763" y="2455989"/>
              <a:ext cx="0" cy="90607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054859" y="2779100"/>
              <a:ext cx="658247" cy="21544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send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045756" y="5888305"/>
            <a:ext cx="1685900" cy="699175"/>
            <a:chOff x="6660232" y="5877272"/>
            <a:chExt cx="1685900" cy="699175"/>
          </a:xfrm>
        </p:grpSpPr>
        <p:sp>
          <p:nvSpPr>
            <p:cNvPr id="45" name="TextBox 44"/>
            <p:cNvSpPr txBox="1"/>
            <p:nvPr/>
          </p:nvSpPr>
          <p:spPr>
            <a:xfrm>
              <a:off x="6660232" y="5877272"/>
              <a:ext cx="1685900" cy="276999"/>
            </a:xfrm>
            <a:prstGeom prst="rect">
              <a:avLst/>
            </a:prstGeom>
            <a:ln>
              <a:solidFill>
                <a:srgbClr val="F7AD29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request agent</a:t>
              </a:r>
              <a:endParaRPr lang="ko-KR" alt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60232" y="6176337"/>
              <a:ext cx="1685900" cy="400110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provider agent</a:t>
              </a:r>
            </a:p>
            <a:p>
              <a:pPr algn="ctr"/>
              <a:r>
                <a:rPr lang="en-US" altLang="ko-KR" sz="800" dirty="0" smtClean="0"/>
                <a:t>20-19-23-AB-6E-08</a:t>
              </a:r>
              <a:endParaRPr lang="en-US" altLang="ko-KR" sz="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403648" y="4804275"/>
            <a:ext cx="1685900" cy="4001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provider agent</a:t>
            </a:r>
          </a:p>
          <a:p>
            <a:pPr algn="ctr"/>
            <a:r>
              <a:rPr lang="en-US" altLang="ko-KR" sz="800" dirty="0" smtClean="0"/>
              <a:t>20-70-A2-C2-29-11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411763" y="5228622"/>
            <a:ext cx="4113719" cy="862785"/>
            <a:chOff x="3014760" y="1997346"/>
            <a:chExt cx="4113719" cy="862785"/>
          </a:xfrm>
        </p:grpSpPr>
        <p:cxnSp>
          <p:nvCxnSpPr>
            <p:cNvPr id="72" name="직선 화살표 연결선 71"/>
            <p:cNvCxnSpPr/>
            <p:nvPr/>
          </p:nvCxnSpPr>
          <p:spPr>
            <a:xfrm rot="10800000">
              <a:off x="3014760" y="1997346"/>
              <a:ext cx="4113719" cy="862785"/>
            </a:xfrm>
            <a:prstGeom prst="bentConnector3">
              <a:avLst>
                <a:gd name="adj1" fmla="val 99908"/>
              </a:avLst>
            </a:prstGeom>
            <a:ln>
              <a:solidFill>
                <a:srgbClr val="12B67F"/>
              </a:solidFill>
              <a:prstDash val="dashDot"/>
              <a:headEnd type="arrow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303257" y="2501980"/>
              <a:ext cx="1060114" cy="215369"/>
            </a:xfrm>
            <a:prstGeom prst="rect">
              <a:avLst/>
            </a:prstGeom>
            <a:ln>
              <a:solidFill>
                <a:srgbClr val="12B67F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10. dissemination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828597" y="2484052"/>
            <a:ext cx="2703841" cy="3291180"/>
            <a:chOff x="3826450" y="130102"/>
            <a:chExt cx="2322565" cy="3291180"/>
          </a:xfrm>
        </p:grpSpPr>
        <p:cxnSp>
          <p:nvCxnSpPr>
            <p:cNvPr id="78" name="직선 화살표 연결선 77"/>
            <p:cNvCxnSpPr/>
            <p:nvPr/>
          </p:nvCxnSpPr>
          <p:spPr>
            <a:xfrm rot="16200000" flipH="1">
              <a:off x="3342143" y="614409"/>
              <a:ext cx="3291180" cy="2322565"/>
            </a:xfrm>
            <a:prstGeom prst="bentConnector3">
              <a:avLst>
                <a:gd name="adj1" fmla="val 200"/>
              </a:avLst>
            </a:prstGeom>
            <a:ln>
              <a:solidFill>
                <a:schemeClr val="accent2"/>
              </a:solidFill>
              <a:prstDash val="lgDash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5344915" y="1308728"/>
              <a:ext cx="756282" cy="338554"/>
            </a:xfrm>
            <a:prstGeom prst="rect">
              <a:avLst/>
            </a:prstGeom>
            <a:ln>
              <a:solidFill>
                <a:schemeClr val="accent2"/>
              </a:solidFill>
              <a:prstDash val="lg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. broadcast </a:t>
              </a:r>
            </a:p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content </a:t>
              </a:r>
              <a:r>
                <a:rPr lang="en-US" altLang="ko-KR" sz="800" dirty="0" err="1">
                  <a:solidFill>
                    <a:schemeClr val="bg1">
                      <a:lumMod val="50000"/>
                    </a:schemeClr>
                  </a:solidFill>
                </a:rPr>
                <a:t>req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5828599" y="2345552"/>
            <a:ext cx="3063883" cy="3947219"/>
            <a:chOff x="5828599" y="2345552"/>
            <a:chExt cx="3063883" cy="3947219"/>
          </a:xfrm>
        </p:grpSpPr>
        <p:cxnSp>
          <p:nvCxnSpPr>
            <p:cNvPr id="88" name="직선 화살표 연결선 87"/>
            <p:cNvCxnSpPr/>
            <p:nvPr/>
          </p:nvCxnSpPr>
          <p:spPr>
            <a:xfrm rot="16200000" flipV="1">
              <a:off x="5386931" y="2787220"/>
              <a:ext cx="3947219" cy="3063883"/>
            </a:xfrm>
            <a:prstGeom prst="bentConnector3">
              <a:avLst>
                <a:gd name="adj1" fmla="val 99974"/>
              </a:avLst>
            </a:prstGeom>
            <a:ln>
              <a:solidFill>
                <a:schemeClr val="accent5">
                  <a:lumMod val="75000"/>
                </a:schemeClr>
              </a:solidFill>
              <a:prstDash val="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260436" y="2817222"/>
              <a:ext cx="544005" cy="21544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3. </a:t>
              </a:r>
              <a:r>
                <a:rPr lang="en-US" altLang="ko-KR" sz="800" dirty="0" err="1" smtClean="0">
                  <a:solidFill>
                    <a:schemeClr val="bg1">
                      <a:lumMod val="50000"/>
                    </a:schemeClr>
                  </a:solidFill>
                </a:rPr>
                <a:t>ack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97" name="내용 개체 틀 6"/>
          <p:cNvGraphicFramePr>
            <a:graphicFrameLocks/>
          </p:cNvGraphicFramePr>
          <p:nvPr>
            <p:extLst/>
          </p:nvPr>
        </p:nvGraphicFramePr>
        <p:xfrm>
          <a:off x="2783974" y="1268760"/>
          <a:ext cx="6263828" cy="101191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87648"/>
                <a:gridCol w="330448"/>
                <a:gridCol w="709861"/>
                <a:gridCol w="314573"/>
                <a:gridCol w="606673"/>
                <a:gridCol w="835273"/>
                <a:gridCol w="551111"/>
                <a:gridCol w="852735"/>
                <a:gridCol w="509835"/>
                <a:gridCol w="362198"/>
                <a:gridCol w="403473"/>
              </a:tblGrid>
              <a:tr h="0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4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play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file size (Byte)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requester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broker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provider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expectation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status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60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예슬이의 클래식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1000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 smtClean="0">
                          <a:effectLst/>
                        </a:rPr>
                        <a:t>시간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DivX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1G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20-56-19-2C-7A-06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interest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smtClean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500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55</a:t>
                      </a:r>
                      <a:r>
                        <a:rPr lang="ko-KR" altLang="en-US" sz="700" u="none" strike="noStrike" dirty="0">
                          <a:effectLst/>
                        </a:rPr>
                        <a:t>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750M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20-19-23-AB-6E-08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d-sending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50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호랑이의 미분적분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1500</a:t>
                      </a:r>
                      <a:r>
                        <a:rPr lang="ko-KR" altLang="en-US" sz="700" u="none" strike="noStrike">
                          <a:effectLst/>
                        </a:rPr>
                        <a:t>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r>
                        <a:rPr lang="ko-KR" altLang="en-US" sz="700" u="none" strike="noStrike">
                          <a:effectLst/>
                        </a:rPr>
                        <a:t>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AC3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1.5G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20-64-6A-C4-73-96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30-62-20-5D-26-E1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-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holding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smtClean="0">
                          <a:effectLst/>
                        </a:rPr>
                        <a:t>덕기의 동물농장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500</a:t>
                      </a:r>
                      <a:r>
                        <a:rPr lang="ko-KR" altLang="en-US" sz="700" u="none" strike="noStrike" dirty="0">
                          <a:effectLst/>
                        </a:rPr>
                        <a:t>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55</a:t>
                      </a:r>
                      <a:r>
                        <a:rPr lang="ko-KR" altLang="en-US" sz="700" u="none" strike="noStrike" dirty="0">
                          <a:effectLst/>
                        </a:rPr>
                        <a:t>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VCD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750M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20-70-A2-C2-29-11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myself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d-sending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39951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474" marR="6474" marT="6474" marB="0" anchor="ctr"/>
                </a:tc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2658411" y="1665094"/>
            <a:ext cx="6476996" cy="460224"/>
          </a:xfrm>
          <a:prstGeom prst="rect">
            <a:avLst/>
          </a:prstGeom>
          <a:noFill/>
          <a:ln>
            <a:solidFill>
              <a:schemeClr val="accent2"/>
            </a:solidFill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5828604" y="2439306"/>
            <a:ext cx="2847385" cy="3335927"/>
            <a:chOff x="3655329" y="130102"/>
            <a:chExt cx="2445867" cy="3335927"/>
          </a:xfrm>
        </p:grpSpPr>
        <p:cxnSp>
          <p:nvCxnSpPr>
            <p:cNvPr id="100" name="직선 화살표 연결선 77"/>
            <p:cNvCxnSpPr/>
            <p:nvPr/>
          </p:nvCxnSpPr>
          <p:spPr>
            <a:xfrm rot="16200000" flipH="1">
              <a:off x="3210299" y="575132"/>
              <a:ext cx="3335927" cy="2445867"/>
            </a:xfrm>
            <a:prstGeom prst="bentConnector3">
              <a:avLst>
                <a:gd name="adj1" fmla="val -339"/>
              </a:avLst>
            </a:prstGeom>
            <a:ln>
              <a:solidFill>
                <a:schemeClr val="accent2"/>
              </a:solidFill>
              <a:prstDash val="lgDashDot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5173787" y="2796957"/>
              <a:ext cx="756282" cy="338554"/>
            </a:xfrm>
            <a:prstGeom prst="rect">
              <a:avLst/>
            </a:prstGeom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8. permit</a:t>
              </a:r>
            </a:p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649818" y="1665094"/>
            <a:ext cx="6494182" cy="467762"/>
          </a:xfrm>
          <a:prstGeom prst="rect">
            <a:avLst/>
          </a:prstGeom>
          <a:noFill/>
          <a:ln>
            <a:solidFill>
              <a:schemeClr val="accent2"/>
            </a:solidFill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8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98" grpId="0" animBg="1"/>
      <p:bldP spid="98" grpId="1" animBg="1"/>
      <p:bldP spid="59" grpId="0" animBg="1"/>
      <p:bldP spid="5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3990946" y="1628800"/>
          <a:ext cx="4191000" cy="5715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04850"/>
                <a:gridCol w="841375"/>
                <a:gridCol w="858837"/>
                <a:gridCol w="611187"/>
                <a:gridCol w="396875"/>
                <a:gridCol w="284163"/>
                <a:gridCol w="493713"/>
              </a:tblGrid>
              <a:tr h="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dissemination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content 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requester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current</a:t>
                      </a:r>
                    </a:p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segment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segment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status time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(sec)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990185" y="1628800"/>
          <a:ext cx="4191000" cy="5715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04850"/>
                <a:gridCol w="841375"/>
                <a:gridCol w="858837"/>
                <a:gridCol w="611187"/>
                <a:gridCol w="396875"/>
                <a:gridCol w="284163"/>
                <a:gridCol w="493713"/>
              </a:tblGrid>
              <a:tr h="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dissemination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content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requester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provider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mac address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current</a:t>
                      </a:r>
                    </a:p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segment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segment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 time</a:t>
                      </a:r>
                      <a:br>
                        <a:rPr lang="en-US" sz="700" u="none" strike="noStrike" dirty="0">
                          <a:effectLst/>
                        </a:rPr>
                      </a:br>
                      <a:r>
                        <a:rPr lang="en-US" sz="700" u="none" strike="noStrike" dirty="0">
                          <a:effectLst/>
                        </a:rPr>
                        <a:t>(sec)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농물농장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20-19-23-AB-6E-08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req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농물농장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20-70-A2-C2-29-11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req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message diagram _ </a:t>
            </a:r>
            <a:r>
              <a:rPr lang="en-US" altLang="ko-KR" sz="2000" dirty="0" smtClean="0"/>
              <a:t>scheduling</a:t>
            </a: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70784" y="2345552"/>
            <a:ext cx="1685900" cy="400110"/>
          </a:xfrm>
          <a:prstGeom prst="rect">
            <a:avLst/>
          </a:prstGeom>
          <a:ln>
            <a:solidFill>
              <a:schemeClr val="accent2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broker agent</a:t>
            </a:r>
          </a:p>
          <a:p>
            <a:pPr algn="ctr"/>
            <a:r>
              <a:rPr lang="en-US" altLang="ko-KR" sz="800" dirty="0" smtClean="0"/>
              <a:t>10-2C-20-DF-14-E1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4509120"/>
            <a:ext cx="1685900" cy="276999"/>
          </a:xfrm>
          <a:prstGeom prst="rect">
            <a:avLst/>
          </a:prstGeom>
          <a:ln>
            <a:solidFill>
              <a:srgbClr val="F7AD29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request agent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4509120"/>
            <a:ext cx="1685900" cy="4001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provider agent</a:t>
            </a:r>
          </a:p>
          <a:p>
            <a:pPr algn="ctr"/>
            <a:r>
              <a:rPr lang="en-US" altLang="ko-KR" sz="800" dirty="0" smtClean="0"/>
              <a:t>30-D1-67-29-0A-ED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7045756" y="5888305"/>
            <a:ext cx="1685900" cy="699175"/>
            <a:chOff x="6660232" y="5877272"/>
            <a:chExt cx="1685900" cy="699175"/>
          </a:xfrm>
        </p:grpSpPr>
        <p:sp>
          <p:nvSpPr>
            <p:cNvPr id="45" name="TextBox 44"/>
            <p:cNvSpPr txBox="1"/>
            <p:nvPr/>
          </p:nvSpPr>
          <p:spPr>
            <a:xfrm>
              <a:off x="6660232" y="5877272"/>
              <a:ext cx="1685900" cy="276999"/>
            </a:xfrm>
            <a:prstGeom prst="rect">
              <a:avLst/>
            </a:prstGeom>
            <a:ln>
              <a:solidFill>
                <a:srgbClr val="F7AD29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request agent</a:t>
              </a:r>
              <a:endParaRPr lang="ko-KR" alt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60232" y="6176337"/>
              <a:ext cx="1685900" cy="400110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provider agent</a:t>
              </a:r>
            </a:p>
            <a:p>
              <a:pPr algn="ctr"/>
              <a:r>
                <a:rPr lang="en-US" altLang="ko-KR" sz="800" dirty="0" smtClean="0"/>
                <a:t>20-19-23-AB-6E-08</a:t>
              </a:r>
              <a:endParaRPr lang="en-US" altLang="ko-KR" sz="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403648" y="4804275"/>
            <a:ext cx="1685900" cy="4001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provider agent</a:t>
            </a:r>
          </a:p>
          <a:p>
            <a:pPr algn="ctr"/>
            <a:r>
              <a:rPr lang="en-US" altLang="ko-KR" sz="800" dirty="0" smtClean="0"/>
              <a:t>20-70-A2-C2-29-11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843064" y="2924944"/>
            <a:ext cx="2234338" cy="1450733"/>
            <a:chOff x="4583984" y="498986"/>
            <a:chExt cx="2234338" cy="1450733"/>
          </a:xfrm>
        </p:grpSpPr>
        <p:cxnSp>
          <p:nvCxnSpPr>
            <p:cNvPr id="81" name="직선 화살표 연결선 80"/>
            <p:cNvCxnSpPr/>
            <p:nvPr/>
          </p:nvCxnSpPr>
          <p:spPr>
            <a:xfrm>
              <a:off x="5465048" y="498986"/>
              <a:ext cx="1353274" cy="1450733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583984" y="685408"/>
              <a:ext cx="985534" cy="338554"/>
            </a:xfrm>
            <a:prstGeom prst="rect">
              <a:avLst/>
            </a:prstGeom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0. permit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2411760" y="2924944"/>
            <a:ext cx="2353686" cy="1501552"/>
            <a:chOff x="3948072" y="346586"/>
            <a:chExt cx="2353686" cy="1501552"/>
          </a:xfrm>
        </p:grpSpPr>
        <p:cxnSp>
          <p:nvCxnSpPr>
            <p:cNvPr id="84" name="직선 화살표 연결선 83"/>
            <p:cNvCxnSpPr/>
            <p:nvPr/>
          </p:nvCxnSpPr>
          <p:spPr>
            <a:xfrm flipH="1">
              <a:off x="3948072" y="346586"/>
              <a:ext cx="1508985" cy="1501552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5374234" y="533008"/>
              <a:ext cx="927524" cy="338554"/>
            </a:xfrm>
            <a:prstGeom prst="rect">
              <a:avLst/>
            </a:prstGeom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0. permit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828604" y="2439306"/>
            <a:ext cx="2847385" cy="3335927"/>
            <a:chOff x="3655329" y="130102"/>
            <a:chExt cx="2445867" cy="3335927"/>
          </a:xfrm>
        </p:grpSpPr>
        <p:cxnSp>
          <p:nvCxnSpPr>
            <p:cNvPr id="89" name="직선 화살표 연결선 77"/>
            <p:cNvCxnSpPr/>
            <p:nvPr/>
          </p:nvCxnSpPr>
          <p:spPr>
            <a:xfrm rot="16200000" flipH="1">
              <a:off x="3210299" y="575132"/>
              <a:ext cx="3335927" cy="2445867"/>
            </a:xfrm>
            <a:prstGeom prst="bentConnector3">
              <a:avLst>
                <a:gd name="adj1" fmla="val -339"/>
              </a:avLst>
            </a:prstGeom>
            <a:ln>
              <a:solidFill>
                <a:schemeClr val="accent2"/>
              </a:solidFill>
              <a:prstDash val="lgDashDot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5173787" y="2796957"/>
              <a:ext cx="756282" cy="338554"/>
            </a:xfrm>
            <a:prstGeom prst="rect">
              <a:avLst/>
            </a:prstGeom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0.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permit</a:t>
              </a:r>
            </a:p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1" name="원호 90"/>
          <p:cNvSpPr/>
          <p:nvPr/>
        </p:nvSpPr>
        <p:spPr>
          <a:xfrm>
            <a:off x="3458117" y="1683150"/>
            <a:ext cx="462628" cy="462628"/>
          </a:xfrm>
          <a:prstGeom prst="arc">
            <a:avLst>
              <a:gd name="adj1" fmla="val 21411463"/>
              <a:gd name="adj2" fmla="val 16230347"/>
            </a:avLst>
          </a:prstGeom>
          <a:ln w="2540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2" name="TextBox 91"/>
          <p:cNvSpPr txBox="1"/>
          <p:nvPr/>
        </p:nvSpPr>
        <p:spPr>
          <a:xfrm>
            <a:off x="2222140" y="1772816"/>
            <a:ext cx="1148707" cy="215444"/>
          </a:xfrm>
          <a:prstGeom prst="rect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. divide segment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203848" y="4834759"/>
            <a:ext cx="3356990" cy="509573"/>
            <a:chOff x="3662829" y="2573988"/>
            <a:chExt cx="3356990" cy="509573"/>
          </a:xfrm>
        </p:grpSpPr>
        <p:cxnSp>
          <p:nvCxnSpPr>
            <p:cNvPr id="94" name="직선 화살표 연결선 93"/>
            <p:cNvCxnSpPr/>
            <p:nvPr/>
          </p:nvCxnSpPr>
          <p:spPr>
            <a:xfrm flipH="1" flipV="1">
              <a:off x="3662829" y="2573988"/>
              <a:ext cx="3356990" cy="1726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259991" y="2745007"/>
              <a:ext cx="658247" cy="33855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2. send segment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748278" y="4869160"/>
            <a:ext cx="754904" cy="906070"/>
            <a:chOff x="7054859" y="2455989"/>
            <a:chExt cx="754904" cy="906070"/>
          </a:xfrm>
        </p:grpSpPr>
        <p:cxnSp>
          <p:nvCxnSpPr>
            <p:cNvPr id="104" name="직선 화살표 연결선 103"/>
            <p:cNvCxnSpPr/>
            <p:nvPr/>
          </p:nvCxnSpPr>
          <p:spPr>
            <a:xfrm>
              <a:off x="7809763" y="2455989"/>
              <a:ext cx="0" cy="90607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7054859" y="2779100"/>
              <a:ext cx="658247" cy="33855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send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segment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2246598" y="2841163"/>
            <a:ext cx="2216191" cy="1585333"/>
            <a:chOff x="2243932" y="2848505"/>
            <a:chExt cx="2216191" cy="1585333"/>
          </a:xfrm>
        </p:grpSpPr>
        <p:cxnSp>
          <p:nvCxnSpPr>
            <p:cNvPr id="108" name="직선 화살표 연결선 107"/>
            <p:cNvCxnSpPr/>
            <p:nvPr/>
          </p:nvCxnSpPr>
          <p:spPr>
            <a:xfrm flipV="1">
              <a:off x="2243932" y="2848505"/>
              <a:ext cx="1591324" cy="1585333"/>
            </a:xfrm>
            <a:prstGeom prst="straightConnector1">
              <a:avLst/>
            </a:prstGeom>
            <a:ln>
              <a:solidFill>
                <a:srgbClr val="F7AD29"/>
              </a:solidFill>
              <a:prstDash val="dashDot"/>
              <a:headEnd type="none" w="med" len="med"/>
              <a:tailEnd type="arrow" w="med" len="med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3376036" y="3558691"/>
              <a:ext cx="1084087" cy="338554"/>
            </a:xfrm>
            <a:prstGeom prst="rect">
              <a:avLst/>
            </a:prstGeom>
            <a:ln>
              <a:solidFill>
                <a:srgbClr val="F7AD29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2. inform end of segment 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3210811" y="4098834"/>
            <a:ext cx="3356990" cy="480063"/>
            <a:chOff x="3055745" y="3953776"/>
            <a:chExt cx="3356990" cy="480063"/>
          </a:xfrm>
        </p:grpSpPr>
        <p:cxnSp>
          <p:nvCxnSpPr>
            <p:cNvPr id="111" name="직선 화살표 연결선 110"/>
            <p:cNvCxnSpPr/>
            <p:nvPr/>
          </p:nvCxnSpPr>
          <p:spPr>
            <a:xfrm>
              <a:off x="3055745" y="4433838"/>
              <a:ext cx="3356990" cy="1"/>
            </a:xfrm>
            <a:prstGeom prst="straightConnector1">
              <a:avLst/>
            </a:prstGeom>
            <a:ln>
              <a:solidFill>
                <a:srgbClr val="F7AD29"/>
              </a:solidFill>
              <a:prstDash val="dashDot"/>
              <a:headEnd type="none" w="med" len="med"/>
              <a:tailEnd type="arrow" w="med" len="med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4163693" y="3953776"/>
              <a:ext cx="1084087" cy="338554"/>
            </a:xfrm>
            <a:prstGeom prst="rect">
              <a:avLst/>
            </a:prstGeom>
            <a:ln>
              <a:solidFill>
                <a:srgbClr val="F7AD29"/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inform end of segment 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114" name="표 113"/>
          <p:cNvGraphicFramePr>
            <a:graphicFrameLocks noGrp="1"/>
          </p:cNvGraphicFramePr>
          <p:nvPr>
            <p:extLst/>
          </p:nvPr>
        </p:nvGraphicFramePr>
        <p:xfrm>
          <a:off x="3992827" y="1628121"/>
          <a:ext cx="4191000" cy="6877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04850"/>
                <a:gridCol w="841375"/>
                <a:gridCol w="858837"/>
                <a:gridCol w="611187"/>
                <a:gridCol w="396875"/>
                <a:gridCol w="284163"/>
                <a:gridCol w="493713"/>
              </a:tblGrid>
              <a:tr h="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dissemination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content 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requester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current</a:t>
                      </a:r>
                    </a:p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segment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segment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status time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(sec)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덕기의 농물농장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20-19-23-AB-6E-08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smtClean="0">
                          <a:effectLst/>
                        </a:rPr>
                        <a:t>dis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농물농장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20-70-A2-C2-29-11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req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덕기의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농물농장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20-19-23-AB-6E-08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30-D1-67-29-0A-ED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3920745" y="1877910"/>
            <a:ext cx="4323663" cy="46764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5902687" y="2906617"/>
            <a:ext cx="1486688" cy="1450733"/>
            <a:chOff x="7141051" y="1224352"/>
            <a:chExt cx="1486688" cy="1450733"/>
          </a:xfrm>
        </p:grpSpPr>
        <p:cxnSp>
          <p:nvCxnSpPr>
            <p:cNvPr id="116" name="직선 화살표 연결선 115"/>
            <p:cNvCxnSpPr/>
            <p:nvPr/>
          </p:nvCxnSpPr>
          <p:spPr>
            <a:xfrm>
              <a:off x="7141051" y="1224352"/>
              <a:ext cx="1353274" cy="1450733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sys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7642205" y="1234461"/>
              <a:ext cx="985534" cy="338554"/>
            </a:xfrm>
            <a:prstGeom prst="rect">
              <a:avLst/>
            </a:prstGeom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5. permit 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2201859" y="2780365"/>
            <a:ext cx="1508985" cy="1501552"/>
            <a:chOff x="3948072" y="346586"/>
            <a:chExt cx="1508985" cy="1501552"/>
          </a:xfrm>
        </p:grpSpPr>
        <p:cxnSp>
          <p:nvCxnSpPr>
            <p:cNvPr id="119" name="직선 화살표 연결선 118"/>
            <p:cNvCxnSpPr/>
            <p:nvPr/>
          </p:nvCxnSpPr>
          <p:spPr>
            <a:xfrm flipH="1">
              <a:off x="3948072" y="346586"/>
              <a:ext cx="1508985" cy="1501552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sys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3968353" y="406684"/>
              <a:ext cx="927524" cy="461665"/>
            </a:xfrm>
            <a:prstGeom prst="rect">
              <a:avLst/>
            </a:prstGeom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4. permit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sending</a:t>
              </a:r>
            </a:p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+dissemination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3203848" y="4941168"/>
            <a:ext cx="3356990" cy="403164"/>
            <a:chOff x="3637337" y="2519365"/>
            <a:chExt cx="3356990" cy="403164"/>
          </a:xfrm>
        </p:grpSpPr>
        <p:cxnSp>
          <p:nvCxnSpPr>
            <p:cNvPr id="122" name="직선 화살표 연결선 121"/>
            <p:cNvCxnSpPr/>
            <p:nvPr/>
          </p:nvCxnSpPr>
          <p:spPr>
            <a:xfrm flipH="1" flipV="1">
              <a:off x="3637337" y="2519365"/>
              <a:ext cx="3356990" cy="1726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5677929" y="2583975"/>
              <a:ext cx="658247" cy="338554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send segment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2246598" y="5344332"/>
            <a:ext cx="4650010" cy="682472"/>
            <a:chOff x="3637143" y="2102234"/>
            <a:chExt cx="4650010" cy="682472"/>
          </a:xfrm>
        </p:grpSpPr>
        <p:cxnSp>
          <p:nvCxnSpPr>
            <p:cNvPr id="125" name="직선 화살표 연결선 124"/>
            <p:cNvCxnSpPr/>
            <p:nvPr/>
          </p:nvCxnSpPr>
          <p:spPr>
            <a:xfrm>
              <a:off x="3637143" y="2102234"/>
              <a:ext cx="4650010" cy="682472"/>
            </a:xfrm>
            <a:prstGeom prst="bentConnector3">
              <a:avLst>
                <a:gd name="adj1" fmla="val -89"/>
              </a:avLst>
            </a:prstGeom>
            <a:ln>
              <a:solidFill>
                <a:schemeClr val="accent5">
                  <a:lumMod val="75000"/>
                </a:schemeClr>
              </a:solidFill>
              <a:prstDash val="lgDash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4998805" y="2347142"/>
              <a:ext cx="963740" cy="330090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. dissemination segment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5828605" y="2636912"/>
            <a:ext cx="3057526" cy="3396243"/>
            <a:chOff x="8469089" y="3420440"/>
            <a:chExt cx="3057526" cy="3396243"/>
          </a:xfrm>
        </p:grpSpPr>
        <p:cxnSp>
          <p:nvCxnSpPr>
            <p:cNvPr id="132" name="직선 화살표 연결선 131"/>
            <p:cNvCxnSpPr/>
            <p:nvPr/>
          </p:nvCxnSpPr>
          <p:spPr>
            <a:xfrm rot="16200000" flipV="1">
              <a:off x="8299730" y="3589799"/>
              <a:ext cx="3396243" cy="3057526"/>
            </a:xfrm>
            <a:prstGeom prst="bentConnector3">
              <a:avLst>
                <a:gd name="adj1" fmla="val 99953"/>
              </a:avLst>
            </a:prstGeom>
            <a:ln>
              <a:solidFill>
                <a:srgbClr val="F7AD29"/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9987103" y="4529355"/>
              <a:ext cx="1084087" cy="461665"/>
            </a:xfrm>
            <a:prstGeom prst="rect">
              <a:avLst/>
            </a:prstGeom>
            <a:ln>
              <a:solidFill>
                <a:srgbClr val="F7AD29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8. inform end of segment dissemination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652728" y="5322195"/>
            <a:ext cx="6095550" cy="915119"/>
            <a:chOff x="2237304" y="3128578"/>
            <a:chExt cx="6095550" cy="915119"/>
          </a:xfrm>
        </p:grpSpPr>
        <p:cxnSp>
          <p:nvCxnSpPr>
            <p:cNvPr id="135" name="직선 화살표 연결선 134"/>
            <p:cNvCxnSpPr/>
            <p:nvPr/>
          </p:nvCxnSpPr>
          <p:spPr>
            <a:xfrm>
              <a:off x="3564288" y="3128578"/>
              <a:ext cx="4768566" cy="915119"/>
            </a:xfrm>
            <a:prstGeom prst="bentConnector3">
              <a:avLst>
                <a:gd name="adj1" fmla="val -49"/>
              </a:avLst>
            </a:prstGeom>
            <a:ln>
              <a:solidFill>
                <a:srgbClr val="F7AD29"/>
              </a:solidFill>
              <a:prstDash val="solid"/>
              <a:headEnd type="arrow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2237304" y="3341377"/>
              <a:ext cx="1084087" cy="338554"/>
            </a:xfrm>
            <a:prstGeom prst="rect">
              <a:avLst/>
            </a:prstGeom>
            <a:ln>
              <a:solidFill>
                <a:srgbClr val="F7AD29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7. inform end of segment sending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5828599" y="2545605"/>
            <a:ext cx="2648171" cy="3323775"/>
            <a:chOff x="2177152" y="-115377"/>
            <a:chExt cx="2648171" cy="3323775"/>
          </a:xfrm>
        </p:grpSpPr>
        <p:cxnSp>
          <p:nvCxnSpPr>
            <p:cNvPr id="138" name="직선 화살표 연결선 137"/>
            <p:cNvCxnSpPr/>
            <p:nvPr/>
          </p:nvCxnSpPr>
          <p:spPr>
            <a:xfrm rot="16200000" flipH="1">
              <a:off x="1839350" y="222425"/>
              <a:ext cx="3323775" cy="2648171"/>
            </a:xfrm>
            <a:prstGeom prst="bentConnector3">
              <a:avLst>
                <a:gd name="adj1" fmla="val 342"/>
              </a:avLst>
            </a:prstGeom>
            <a:ln>
              <a:solidFill>
                <a:schemeClr val="accent2"/>
              </a:solidFill>
              <a:prstDash val="sysDot"/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3851735" y="575846"/>
              <a:ext cx="927524" cy="338554"/>
            </a:xfrm>
            <a:prstGeom prst="rect">
              <a:avLst/>
            </a:prstGeom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>
                      <a:lumMod val="50000"/>
                    </a:schemeClr>
                  </a:solidFill>
                </a:rPr>
                <a:t>4. permit dissemination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140" name="표 139"/>
          <p:cNvGraphicFramePr>
            <a:graphicFrameLocks noGrp="1"/>
          </p:cNvGraphicFramePr>
          <p:nvPr>
            <p:extLst/>
          </p:nvPr>
        </p:nvGraphicFramePr>
        <p:xfrm>
          <a:off x="3993788" y="1627154"/>
          <a:ext cx="4191000" cy="6877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04850"/>
                <a:gridCol w="841375"/>
                <a:gridCol w="858837"/>
                <a:gridCol w="611187"/>
                <a:gridCol w="396875"/>
                <a:gridCol w="284163"/>
                <a:gridCol w="493713"/>
              </a:tblGrid>
              <a:tr h="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dissemination 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content 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requester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provider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mac address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current</a:t>
                      </a:r>
                    </a:p>
                    <a:p>
                      <a:pPr algn="ctr" fontAlgn="ctr"/>
                      <a:r>
                        <a:rPr lang="en-US" altLang="ko-KR" sz="700" u="none" strike="noStrike" dirty="0" smtClean="0">
                          <a:effectLst/>
                        </a:rPr>
                        <a:t>segment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segment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status time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(sec)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40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덕기의 농물농장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20-19-23-AB-6E-08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finish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덕기의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농물농장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20-70-A2-C2-29-11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30-D1-67-29-0A-ED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 err="1">
                          <a:effectLst/>
                        </a:rPr>
                        <a:t>req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68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덕기의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농물농장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20-19-23-AB-6E-08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</a:rPr>
                        <a:t>30-D1-67-29-0A-ED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41" name="TextBox 140"/>
          <p:cNvSpPr txBox="1"/>
          <p:nvPr/>
        </p:nvSpPr>
        <p:spPr>
          <a:xfrm>
            <a:off x="3920745" y="1873685"/>
            <a:ext cx="4323663" cy="46764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7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113" grpId="0" animBg="1"/>
      <p:bldP spid="113" grpId="1" animBg="1"/>
      <p:bldP spid="1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 smtClean="0">
                <a:ln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j-ea"/>
                <a:cs typeface="+mj-cs"/>
              </a:rPr>
              <a:t>백두</a:t>
            </a:r>
            <a:r>
              <a:rPr lang="ko-KR" altLang="en-US" sz="1600" dirty="0">
                <a:ln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j-ea"/>
                <a:cs typeface="+mj-cs"/>
              </a:rPr>
              <a:t>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2013.08.05</a:t>
            </a:r>
          </a:p>
          <a:p>
            <a:endParaRPr lang="en-US" altLang="ko-KR" dirty="0" smtClean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28596" y="1643050"/>
            <a:ext cx="8258204" cy="1569926"/>
          </a:xfrm>
        </p:spPr>
        <p:txBody>
          <a:bodyPr>
            <a:normAutofit fontScale="90000"/>
          </a:bodyPr>
          <a:lstStyle/>
          <a:p>
            <a:r>
              <a:rPr lang="en-US" altLang="ko-KR" sz="2400" dirty="0"/>
              <a:t>B4G </a:t>
            </a:r>
            <a:r>
              <a:rPr lang="ko-KR" altLang="en-US" sz="2400" dirty="0"/>
              <a:t>이동통신을 위한 </a:t>
            </a:r>
            <a:br>
              <a:rPr lang="ko-KR" altLang="en-US" sz="2400" dirty="0"/>
            </a:br>
            <a:r>
              <a:rPr lang="ko-KR" altLang="en-US" sz="2400" dirty="0"/>
              <a:t>네트워크 가상화 기반기술 연구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제 </a:t>
            </a:r>
            <a:r>
              <a:rPr lang="en-US" altLang="ko-KR" sz="2400" dirty="0"/>
              <a:t>1</a:t>
            </a:r>
            <a:r>
              <a:rPr lang="ko-KR" altLang="en-US" sz="2400" dirty="0"/>
              <a:t>세부 </a:t>
            </a:r>
            <a:r>
              <a:rPr lang="en-US" altLang="ko-KR" sz="2400" dirty="0"/>
              <a:t>: </a:t>
            </a:r>
            <a:r>
              <a:rPr lang="ko-KR" altLang="en-US" sz="2400" dirty="0"/>
              <a:t>네트워크 가상화 기술 </a:t>
            </a:r>
            <a:br>
              <a:rPr lang="ko-KR" altLang="en-US" sz="2400" dirty="0"/>
            </a:br>
            <a:r>
              <a:rPr lang="en-US" altLang="ko-KR" sz="2400" dirty="0"/>
              <a:t>( Smart Agent </a:t>
            </a:r>
            <a:r>
              <a:rPr lang="ko-KR" altLang="en-US" sz="2400" dirty="0"/>
              <a:t>기반 서비스 인프라 구현 기술 개발 </a:t>
            </a:r>
            <a:r>
              <a:rPr lang="en-US" altLang="ko-KR" sz="2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9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Project Schedule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36208" y="2034149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r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68426" y="2034149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</a:t>
            </a:r>
            <a:endParaRPr lang="en-US" altLang="ko-KR" sz="1100" dirty="0" smtClean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176097" y="2034149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68456" y="2322181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r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100674" y="2322181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</a:t>
            </a:r>
            <a:endParaRPr lang="en-US" altLang="ko-KR" sz="1100" dirty="0" smtClean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408345" y="2322181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364088" y="2034149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r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96306" y="2034149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</a:t>
            </a:r>
            <a:endParaRPr lang="en-US" altLang="ko-KR" sz="1100" dirty="0" smtClean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03977" y="2034149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100674" y="2610213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</a:t>
            </a:r>
            <a:endParaRPr lang="en-US" altLang="ko-KR" sz="1100" dirty="0" smtClean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408345" y="2610213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100674" y="2052719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</a:t>
            </a:r>
            <a:endParaRPr lang="en-US" altLang="ko-KR" sz="1100" dirty="0" smtClean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08345" y="2052719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23616" y="2322181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023616" y="2610213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152832" y="2009286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r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485050" y="2009286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</a:t>
            </a:r>
            <a:endParaRPr lang="en-US" altLang="ko-KR" sz="1100" dirty="0" smtClean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7792721" y="2009286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827584" y="1484784"/>
            <a:ext cx="2664296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827583" y="1484784"/>
            <a:ext cx="4250443" cy="2714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827584" y="1484784"/>
            <a:ext cx="5832648" cy="36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827584" y="1484785"/>
            <a:ext cx="7488832" cy="45365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99592" y="2473732"/>
            <a:ext cx="3054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 </a:t>
            </a:r>
            <a:r>
              <a:rPr lang="ko-KR" altLang="en-US" sz="1400" dirty="0" smtClean="0"/>
              <a:t>단계 </a:t>
            </a:r>
            <a:r>
              <a:rPr lang="en-US" altLang="ko-KR" sz="1400" dirty="0"/>
              <a:t>: Agent Registration</a:t>
            </a:r>
            <a:endParaRPr lang="en-US" altLang="ko-KR" sz="1400" dirty="0" smtClean="0"/>
          </a:p>
          <a:p>
            <a:r>
              <a:rPr lang="en-US" altLang="ko-KR" sz="1400" dirty="0" smtClean="0"/>
              <a:t>2 </a:t>
            </a:r>
            <a:r>
              <a:rPr lang="ko-KR" altLang="en-US" sz="1400" dirty="0" smtClean="0"/>
              <a:t>단계 </a:t>
            </a:r>
            <a:r>
              <a:rPr lang="en-US" altLang="ko-KR" sz="1400" dirty="0"/>
              <a:t>: Simple Transmission</a:t>
            </a:r>
            <a:endParaRPr lang="ko-KR" alt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899591" y="3575060"/>
            <a:ext cx="5104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 </a:t>
            </a:r>
            <a:r>
              <a:rPr lang="ko-KR" altLang="en-US" sz="1400" dirty="0" smtClean="0"/>
              <a:t>단계 </a:t>
            </a:r>
            <a:r>
              <a:rPr lang="en-US" altLang="ko-KR" sz="1400" dirty="0"/>
              <a:t>: Selected Simple Transmission</a:t>
            </a:r>
            <a:endParaRPr lang="en-US" altLang="ko-KR" sz="1400" dirty="0" smtClean="0"/>
          </a:p>
        </p:txBody>
      </p:sp>
      <p:sp>
        <p:nvSpPr>
          <p:cNvPr id="90" name="TextBox 89"/>
          <p:cNvSpPr txBox="1"/>
          <p:nvPr/>
        </p:nvSpPr>
        <p:spPr>
          <a:xfrm>
            <a:off x="899592" y="4499828"/>
            <a:ext cx="446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단계 </a:t>
            </a:r>
            <a:r>
              <a:rPr lang="en-US" altLang="ko-KR" sz="1400" dirty="0" smtClean="0"/>
              <a:t>: Simple </a:t>
            </a:r>
            <a:r>
              <a:rPr lang="en-US" altLang="ko-KR" sz="1400" dirty="0"/>
              <a:t>Aggregate Transmission </a:t>
            </a:r>
            <a:endParaRPr lang="ko-KR" alt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899591" y="5373216"/>
            <a:ext cx="496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5 </a:t>
            </a:r>
            <a:r>
              <a:rPr lang="ko-KR" altLang="en-US" sz="1400" dirty="0" smtClean="0"/>
              <a:t>단계 </a:t>
            </a:r>
            <a:r>
              <a:rPr lang="en-US" altLang="ko-KR" sz="1400" dirty="0"/>
              <a:t>: Simple Distributed Transmission</a:t>
            </a:r>
            <a:endParaRPr lang="ko-KR" altLang="en-US" sz="1400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7152832" y="2322181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r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152832" y="2628783"/>
            <a:ext cx="163655" cy="1788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r</a:t>
            </a:r>
          </a:p>
        </p:txBody>
      </p:sp>
      <p:cxnSp>
        <p:nvCxnSpPr>
          <p:cNvPr id="5" name="직선 화살표 연결선 4"/>
          <p:cNvCxnSpPr>
            <a:stCxn id="6" idx="3"/>
            <a:endCxn id="23" idx="1"/>
          </p:cNvCxnSpPr>
          <p:nvPr/>
        </p:nvCxnSpPr>
        <p:spPr>
          <a:xfrm>
            <a:off x="1699863" y="2123572"/>
            <a:ext cx="1685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3" idx="3"/>
            <a:endCxn id="24" idx="1"/>
          </p:cNvCxnSpPr>
          <p:nvPr/>
        </p:nvCxnSpPr>
        <p:spPr>
          <a:xfrm>
            <a:off x="2032081" y="2123572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9" idx="3"/>
            <a:endCxn id="42" idx="1"/>
          </p:cNvCxnSpPr>
          <p:nvPr/>
        </p:nvCxnSpPr>
        <p:spPr>
          <a:xfrm flipV="1">
            <a:off x="3932111" y="2128669"/>
            <a:ext cx="168563" cy="296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9" idx="3"/>
            <a:endCxn id="30" idx="1"/>
          </p:cNvCxnSpPr>
          <p:nvPr/>
        </p:nvCxnSpPr>
        <p:spPr>
          <a:xfrm>
            <a:off x="3932111" y="2411604"/>
            <a:ext cx="1685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9" idx="3"/>
            <a:endCxn id="39" idx="1"/>
          </p:cNvCxnSpPr>
          <p:nvPr/>
        </p:nvCxnSpPr>
        <p:spPr>
          <a:xfrm>
            <a:off x="3932111" y="2397203"/>
            <a:ext cx="168563" cy="316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2" idx="3"/>
            <a:endCxn id="43" idx="1"/>
          </p:cNvCxnSpPr>
          <p:nvPr/>
        </p:nvCxnSpPr>
        <p:spPr>
          <a:xfrm>
            <a:off x="4264329" y="2142142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30" idx="3"/>
            <a:endCxn id="31" idx="1"/>
          </p:cNvCxnSpPr>
          <p:nvPr/>
        </p:nvCxnSpPr>
        <p:spPr>
          <a:xfrm>
            <a:off x="4264329" y="2411604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9" idx="3"/>
            <a:endCxn id="40" idx="1"/>
          </p:cNvCxnSpPr>
          <p:nvPr/>
        </p:nvCxnSpPr>
        <p:spPr>
          <a:xfrm>
            <a:off x="4264329" y="2699636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34" idx="3"/>
            <a:endCxn id="35" idx="1"/>
          </p:cNvCxnSpPr>
          <p:nvPr/>
        </p:nvCxnSpPr>
        <p:spPr>
          <a:xfrm>
            <a:off x="5527743" y="2123572"/>
            <a:ext cx="1685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5" idx="3"/>
            <a:endCxn id="36" idx="1"/>
          </p:cNvCxnSpPr>
          <p:nvPr/>
        </p:nvCxnSpPr>
        <p:spPr>
          <a:xfrm>
            <a:off x="5859961" y="2123572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5" idx="3"/>
            <a:endCxn id="54" idx="1"/>
          </p:cNvCxnSpPr>
          <p:nvPr/>
        </p:nvCxnSpPr>
        <p:spPr>
          <a:xfrm>
            <a:off x="5859961" y="2109171"/>
            <a:ext cx="163655" cy="316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5" idx="3"/>
            <a:endCxn id="55" idx="1"/>
          </p:cNvCxnSpPr>
          <p:nvPr/>
        </p:nvCxnSpPr>
        <p:spPr>
          <a:xfrm>
            <a:off x="5859961" y="2094769"/>
            <a:ext cx="163655" cy="633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60" idx="3"/>
            <a:endCxn id="61" idx="1"/>
          </p:cNvCxnSpPr>
          <p:nvPr/>
        </p:nvCxnSpPr>
        <p:spPr>
          <a:xfrm>
            <a:off x="7316487" y="2098709"/>
            <a:ext cx="1685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97" idx="3"/>
            <a:endCxn id="61" idx="1"/>
          </p:cNvCxnSpPr>
          <p:nvPr/>
        </p:nvCxnSpPr>
        <p:spPr>
          <a:xfrm flipV="1">
            <a:off x="7316487" y="2083064"/>
            <a:ext cx="168563" cy="344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98" idx="3"/>
            <a:endCxn id="61" idx="1"/>
          </p:cNvCxnSpPr>
          <p:nvPr/>
        </p:nvCxnSpPr>
        <p:spPr>
          <a:xfrm flipV="1">
            <a:off x="7316487" y="2067734"/>
            <a:ext cx="168563" cy="6814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61" idx="3"/>
            <a:endCxn id="62" idx="1"/>
          </p:cNvCxnSpPr>
          <p:nvPr/>
        </p:nvCxnSpPr>
        <p:spPr>
          <a:xfrm>
            <a:off x="7648705" y="2098709"/>
            <a:ext cx="144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8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Schedule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-&gt; 3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-&gt; 4</a:t>
            </a:r>
            <a:r>
              <a:rPr lang="ko-KR" altLang="en-US" dirty="0" smtClean="0"/>
              <a:t>단계</a:t>
            </a:r>
            <a:r>
              <a:rPr lang="en-US" altLang="ko-KR" dirty="0"/>
              <a:t> </a:t>
            </a:r>
            <a:r>
              <a:rPr lang="en-US" altLang="ko-KR" dirty="0" smtClean="0"/>
              <a:t>-&gt; 5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단계는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단계를 수행하는 과정에 포함되어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557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Agent Registration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333628"/>
            <a:ext cx="5057775" cy="2905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219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issue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Beacon</a:t>
            </a:r>
            <a:r>
              <a:rPr lang="ko-KR" altLang="en-US" dirty="0" smtClean="0"/>
              <a:t>을 어떻게 보낼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err="1" smtClean="0"/>
              <a:t>wifi</a:t>
            </a:r>
            <a:r>
              <a:rPr lang="en-US" altLang="ko-KR" dirty="0" smtClean="0"/>
              <a:t> direct: peer</a:t>
            </a:r>
            <a:r>
              <a:rPr lang="ko-KR" altLang="en-US" dirty="0" smtClean="0"/>
              <a:t>의 연결이 필요하고</a:t>
            </a:r>
            <a:r>
              <a:rPr lang="en-US" altLang="ko-KR" dirty="0" smtClean="0"/>
              <a:t>, 8</a:t>
            </a:r>
            <a:r>
              <a:rPr lang="ko-KR" altLang="en-US" dirty="0" smtClean="0"/>
              <a:t>대로 한정되어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기본적으로 이번 </a:t>
            </a:r>
            <a:r>
              <a:rPr lang="en-US" altLang="ko-KR" dirty="0" smtClean="0"/>
              <a:t>project</a:t>
            </a:r>
            <a:r>
              <a:rPr lang="ko-KR" altLang="en-US" dirty="0" smtClean="0"/>
              <a:t>에 사용할 프로토콜이 무엇인가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에 대한 근본적인 물음에 대한 대답이 될 수 있다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의 특성을 알아본 뒤 접근 해야 함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PAC(peer aware communication): ns-3</a:t>
            </a:r>
            <a:r>
              <a:rPr lang="ko-KR" altLang="en-US" dirty="0" smtClean="0"/>
              <a:t>에는 아직 </a:t>
            </a:r>
            <a:r>
              <a:rPr lang="en-US" altLang="ko-KR" dirty="0" smtClean="0"/>
              <a:t>802.15.8</a:t>
            </a:r>
            <a:r>
              <a:rPr lang="ko-KR" altLang="en-US" dirty="0" smtClean="0"/>
              <a:t>에 대한 모듈이 없다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Beacon</a:t>
            </a:r>
            <a:r>
              <a:rPr lang="ko-KR" altLang="en-US" dirty="0" smtClean="0"/>
              <a:t>의 주기는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1sec </a:t>
            </a:r>
            <a:r>
              <a:rPr lang="ko-KR" altLang="en-US" dirty="0" smtClean="0"/>
              <a:t>할 것이다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MAC address</a:t>
            </a:r>
          </a:p>
          <a:p>
            <a:pPr lvl="1"/>
            <a:r>
              <a:rPr lang="en-US" altLang="ko-KR" dirty="0" smtClean="0"/>
              <a:t>mac address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삼고 </a:t>
            </a:r>
            <a:r>
              <a:rPr lang="en-US" altLang="ko-KR" dirty="0" smtClean="0"/>
              <a:t>project</a:t>
            </a:r>
            <a:r>
              <a:rPr lang="ko-KR" altLang="en-US" dirty="0" smtClean="0"/>
              <a:t>를 진행한다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248472" cy="26858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64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Cooperation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Goal-Driven &amp; Context-Aware computing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11188" y="2349500"/>
            <a:ext cx="8162925" cy="4059238"/>
            <a:chOff x="611188" y="2349500"/>
            <a:chExt cx="8162925" cy="4059238"/>
          </a:xfrm>
        </p:grpSpPr>
        <p:sp>
          <p:nvSpPr>
            <p:cNvPr id="5" name="Oval 33"/>
            <p:cNvSpPr>
              <a:spLocks noChangeArrowheads="1"/>
            </p:cNvSpPr>
            <p:nvPr/>
          </p:nvSpPr>
          <p:spPr bwMode="auto">
            <a:xfrm>
              <a:off x="611188" y="3240088"/>
              <a:ext cx="2600325" cy="1284287"/>
            </a:xfrm>
            <a:prstGeom prst="ellipse">
              <a:avLst/>
            </a:prstGeom>
            <a:solidFill>
              <a:srgbClr val="B6B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ko-KR" altLang="en-US" sz="1800">
                <a:latin typeface="Arial" pitchFamily="34" charset="0"/>
                <a:ea typeface="굴림" pitchFamily="50" charset="-127"/>
              </a:endParaRPr>
            </a:p>
          </p:txBody>
        </p:sp>
        <p:graphicFrame>
          <p:nvGraphicFramePr>
            <p:cNvPr id="6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3535363" y="3436938"/>
            <a:ext cx="277812" cy="63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9" name="Visio" r:id="rId3" imgW="246008" imgH="569162" progId="Visio.Drawing.11">
                    <p:embed/>
                  </p:oleObj>
                </mc:Choice>
                <mc:Fallback>
                  <p:oleObj name="Visio" r:id="rId3" imgW="246008" imgH="569162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5363" y="3436938"/>
                          <a:ext cx="277812" cy="63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Oval 35"/>
            <p:cNvSpPr>
              <a:spLocks noChangeArrowheads="1"/>
            </p:cNvSpPr>
            <p:nvPr/>
          </p:nvSpPr>
          <p:spPr bwMode="auto">
            <a:xfrm>
              <a:off x="3857625" y="2349500"/>
              <a:ext cx="2989263" cy="1371600"/>
            </a:xfrm>
            <a:prstGeom prst="ellipse">
              <a:avLst/>
            </a:prstGeom>
            <a:solidFill>
              <a:srgbClr val="B6B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ko-KR" altLang="en-US" sz="1800">
                <a:latin typeface="Arial" pitchFamily="34" charset="0"/>
                <a:ea typeface="굴림" pitchFamily="50" charset="-127"/>
              </a:endParaRPr>
            </a:p>
          </p:txBody>
        </p:sp>
        <p:sp>
          <p:nvSpPr>
            <p:cNvPr id="8" name="Oval 36"/>
            <p:cNvSpPr>
              <a:spLocks noChangeArrowheads="1"/>
            </p:cNvSpPr>
            <p:nvPr/>
          </p:nvSpPr>
          <p:spPr bwMode="auto">
            <a:xfrm>
              <a:off x="3902075" y="4524375"/>
              <a:ext cx="4029075" cy="1752600"/>
            </a:xfrm>
            <a:prstGeom prst="ellipse">
              <a:avLst/>
            </a:prstGeom>
            <a:solidFill>
              <a:srgbClr val="B6B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ko-KR" altLang="en-US" sz="1800">
                <a:latin typeface="Arial" pitchFamily="34" charset="0"/>
                <a:ea typeface="굴림" pitchFamily="50" charset="-127"/>
              </a:endParaRPr>
            </a:p>
          </p:txBody>
        </p:sp>
        <p:sp>
          <p:nvSpPr>
            <p:cNvPr id="9" name="Oval 37"/>
            <p:cNvSpPr>
              <a:spLocks noChangeArrowheads="1"/>
            </p:cNvSpPr>
            <p:nvPr/>
          </p:nvSpPr>
          <p:spPr bwMode="auto">
            <a:xfrm>
              <a:off x="4378325" y="5100638"/>
              <a:ext cx="1495425" cy="790575"/>
            </a:xfrm>
            <a:prstGeom prst="ellips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ko-KR" altLang="en-US" sz="1800">
                <a:latin typeface="Arial" pitchFamily="34" charset="0"/>
                <a:ea typeface="굴림" pitchFamily="50" charset="-127"/>
              </a:endParaRPr>
            </a:p>
          </p:txBody>
        </p: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4638675" y="5294313"/>
              <a:ext cx="195263" cy="192087"/>
              <a:chOff x="1882" y="3566"/>
              <a:chExt cx="136" cy="136"/>
            </a:xfrm>
          </p:grpSpPr>
          <p:sp>
            <p:nvSpPr>
              <p:cNvPr id="38" name="AutoShape 39"/>
              <p:cNvSpPr>
                <a:spLocks noChangeArrowheads="1"/>
              </p:cNvSpPr>
              <p:nvPr/>
            </p:nvSpPr>
            <p:spPr bwMode="auto">
              <a:xfrm>
                <a:off x="1882" y="3566"/>
                <a:ext cx="136" cy="1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6 w 21600"/>
                  <a:gd name="T25" fmla="*/ 3176 h 21600"/>
                  <a:gd name="T26" fmla="*/ 18424 w 21600"/>
                  <a:gd name="T27" fmla="*/ 18424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Oval 40"/>
              <p:cNvSpPr>
                <a:spLocks noChangeArrowheads="1"/>
              </p:cNvSpPr>
              <p:nvPr/>
            </p:nvSpPr>
            <p:spPr bwMode="auto">
              <a:xfrm>
                <a:off x="1927" y="3612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3014663" y="5530850"/>
              <a:ext cx="1622425" cy="723900"/>
            </a:xfrm>
            <a:custGeom>
              <a:avLst/>
              <a:gdLst>
                <a:gd name="T0" fmla="*/ 2147483647 w 1133"/>
                <a:gd name="T1" fmla="*/ 0 h 513"/>
                <a:gd name="T2" fmla="*/ 1617879938 w 1133"/>
                <a:gd name="T3" fmla="*/ 611308741 h 513"/>
                <a:gd name="T4" fmla="*/ 924796529 w 1133"/>
                <a:gd name="T5" fmla="*/ 925924457 h 513"/>
                <a:gd name="T6" fmla="*/ 0 w 1133"/>
                <a:gd name="T7" fmla="*/ 102150320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3"/>
                <a:gd name="T13" fmla="*/ 0 h 513"/>
                <a:gd name="T14" fmla="*/ 1133 w 1133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3" h="513">
                  <a:moveTo>
                    <a:pt x="1133" y="0"/>
                  </a:moveTo>
                  <a:cubicBezTo>
                    <a:pt x="1076" y="51"/>
                    <a:pt x="903" y="230"/>
                    <a:pt x="789" y="307"/>
                  </a:cubicBezTo>
                  <a:cubicBezTo>
                    <a:pt x="675" y="384"/>
                    <a:pt x="582" y="431"/>
                    <a:pt x="451" y="465"/>
                  </a:cubicBezTo>
                  <a:cubicBezTo>
                    <a:pt x="320" y="499"/>
                    <a:pt x="94" y="503"/>
                    <a:pt x="0" y="513"/>
                  </a:cubicBezTo>
                </a:path>
              </a:pathLst>
            </a:custGeom>
            <a:noFill/>
            <a:ln w="762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2740025" y="4718050"/>
              <a:ext cx="698500" cy="1304925"/>
            </a:xfrm>
            <a:custGeom>
              <a:avLst/>
              <a:gdLst>
                <a:gd name="T0" fmla="*/ 51219526 w 488"/>
                <a:gd name="T1" fmla="*/ 1840896712 h 925"/>
                <a:gd name="T2" fmla="*/ 51219526 w 488"/>
                <a:gd name="T3" fmla="*/ 1084636798 h 925"/>
                <a:gd name="T4" fmla="*/ 354437222 w 488"/>
                <a:gd name="T5" fmla="*/ 463706916 h 925"/>
                <a:gd name="T6" fmla="*/ 999799800 w 488"/>
                <a:gd name="T7" fmla="*/ 0 h 9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8"/>
                <a:gd name="T13" fmla="*/ 0 h 925"/>
                <a:gd name="T14" fmla="*/ 488 w 488"/>
                <a:gd name="T15" fmla="*/ 925 h 9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8" h="925">
                  <a:moveTo>
                    <a:pt x="25" y="925"/>
                  </a:moveTo>
                  <a:cubicBezTo>
                    <a:pt x="25" y="862"/>
                    <a:pt x="0" y="660"/>
                    <a:pt x="25" y="545"/>
                  </a:cubicBezTo>
                  <a:cubicBezTo>
                    <a:pt x="50" y="430"/>
                    <a:pt x="96" y="324"/>
                    <a:pt x="173" y="233"/>
                  </a:cubicBezTo>
                  <a:cubicBezTo>
                    <a:pt x="250" y="142"/>
                    <a:pt x="423" y="49"/>
                    <a:pt x="488" y="0"/>
                  </a:cubicBezTo>
                </a:path>
              </a:pathLst>
            </a:custGeom>
            <a:noFill/>
            <a:ln w="76200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483225" y="5037138"/>
              <a:ext cx="1171575" cy="223837"/>
            </a:xfrm>
            <a:custGeom>
              <a:avLst/>
              <a:gdLst>
                <a:gd name="T0" fmla="*/ 0 w 818"/>
                <a:gd name="T1" fmla="*/ 315113191 h 159"/>
                <a:gd name="T2" fmla="*/ 572318692 w 818"/>
                <a:gd name="T3" fmla="*/ 45582498 h 159"/>
                <a:gd name="T4" fmla="*/ 1146688357 w 818"/>
                <a:gd name="T5" fmla="*/ 45582498 h 159"/>
                <a:gd name="T6" fmla="*/ 1677980632 w 818"/>
                <a:gd name="T7" fmla="*/ 202148754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8"/>
                <a:gd name="T13" fmla="*/ 0 h 159"/>
                <a:gd name="T14" fmla="*/ 818 w 8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8" h="159">
                  <a:moveTo>
                    <a:pt x="0" y="159"/>
                  </a:moveTo>
                  <a:cubicBezTo>
                    <a:pt x="46" y="136"/>
                    <a:pt x="186" y="46"/>
                    <a:pt x="279" y="23"/>
                  </a:cubicBezTo>
                  <a:cubicBezTo>
                    <a:pt x="372" y="0"/>
                    <a:pt x="469" y="10"/>
                    <a:pt x="559" y="23"/>
                  </a:cubicBezTo>
                  <a:cubicBezTo>
                    <a:pt x="649" y="36"/>
                    <a:pt x="764" y="86"/>
                    <a:pt x="818" y="102"/>
                  </a:cubicBezTo>
                </a:path>
              </a:pathLst>
            </a:custGeom>
            <a:noFill/>
            <a:ln w="76200">
              <a:solidFill>
                <a:srgbClr val="FF99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159375" y="3629025"/>
              <a:ext cx="363538" cy="1084263"/>
            </a:xfrm>
            <a:custGeom>
              <a:avLst/>
              <a:gdLst>
                <a:gd name="T0" fmla="*/ 520314532 w 254"/>
                <a:gd name="T1" fmla="*/ 1530763570 h 768"/>
                <a:gd name="T2" fmla="*/ 172072271 w 254"/>
                <a:gd name="T3" fmla="*/ 918856481 h 768"/>
                <a:gd name="T4" fmla="*/ 26629879 w 254"/>
                <a:gd name="T5" fmla="*/ 338840639 h 768"/>
                <a:gd name="T6" fmla="*/ 8193918 w 254"/>
                <a:gd name="T7" fmla="*/ 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4"/>
                <a:gd name="T13" fmla="*/ 0 h 768"/>
                <a:gd name="T14" fmla="*/ 254 w 254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4" h="768">
                  <a:moveTo>
                    <a:pt x="254" y="768"/>
                  </a:moveTo>
                  <a:cubicBezTo>
                    <a:pt x="226" y="717"/>
                    <a:pt x="124" y="561"/>
                    <a:pt x="84" y="461"/>
                  </a:cubicBezTo>
                  <a:cubicBezTo>
                    <a:pt x="44" y="361"/>
                    <a:pt x="26" y="247"/>
                    <a:pt x="13" y="170"/>
                  </a:cubicBezTo>
                  <a:cubicBezTo>
                    <a:pt x="0" y="93"/>
                    <a:pt x="6" y="35"/>
                    <a:pt x="4" y="0"/>
                  </a:cubicBezTo>
                </a:path>
              </a:pathLst>
            </a:custGeom>
            <a:noFill/>
            <a:ln w="76200">
              <a:solidFill>
                <a:srgbClr val="FF99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5" name="Text Box 45"/>
            <p:cNvSpPr txBox="1">
              <a:spLocks noChangeArrowheads="1"/>
            </p:cNvSpPr>
            <p:nvPr/>
          </p:nvSpPr>
          <p:spPr bwMode="auto">
            <a:xfrm>
              <a:off x="1763713" y="5221288"/>
              <a:ext cx="2060575" cy="336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ko-KR">
                  <a:latin typeface="Arial" pitchFamily="34" charset="0"/>
                  <a:ea typeface="산돌고딕B" pitchFamily="18" charset="-127"/>
                </a:rPr>
                <a:t>3. Create community</a:t>
              </a:r>
            </a:p>
          </p:txBody>
        </p:sp>
        <p:sp>
          <p:nvSpPr>
            <p:cNvPr id="16" name="Text Box 46"/>
            <p:cNvSpPr txBox="1">
              <a:spLocks noChangeArrowheads="1"/>
            </p:cNvSpPr>
            <p:nvPr/>
          </p:nvSpPr>
          <p:spPr bwMode="auto">
            <a:xfrm>
              <a:off x="1547813" y="6072188"/>
              <a:ext cx="14382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ko-KR">
                  <a:latin typeface="Arial" pitchFamily="34" charset="0"/>
                  <a:ea typeface="산돌고딕B" pitchFamily="18" charset="-127"/>
                </a:rPr>
                <a:t>2. Set up goal</a:t>
              </a:r>
            </a:p>
          </p:txBody>
        </p:sp>
        <p:sp>
          <p:nvSpPr>
            <p:cNvPr id="17" name="Text Box 47"/>
            <p:cNvSpPr txBox="1">
              <a:spLocks noChangeArrowheads="1"/>
            </p:cNvSpPr>
            <p:nvPr/>
          </p:nvSpPr>
          <p:spPr bwMode="auto">
            <a:xfrm>
              <a:off x="6848475" y="3394075"/>
              <a:ext cx="1925638" cy="336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ko-KR">
                  <a:latin typeface="Arial" pitchFamily="34" charset="0"/>
                  <a:ea typeface="산돌고딕B" pitchFamily="18" charset="-127"/>
                </a:rPr>
                <a:t>5. Learn the results</a:t>
              </a:r>
            </a:p>
          </p:txBody>
        </p:sp>
        <p:sp>
          <p:nvSpPr>
            <p:cNvPr id="18" name="Oval 48"/>
            <p:cNvSpPr>
              <a:spLocks noChangeArrowheads="1"/>
            </p:cNvSpPr>
            <p:nvPr/>
          </p:nvSpPr>
          <p:spPr bwMode="auto">
            <a:xfrm>
              <a:off x="1000125" y="3565525"/>
              <a:ext cx="1300163" cy="690563"/>
            </a:xfrm>
            <a:prstGeom prst="ellips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ko-KR" altLang="en-US" sz="1800">
                <a:latin typeface="Arial" pitchFamily="34" charset="0"/>
                <a:ea typeface="굴림" pitchFamily="50" charset="-127"/>
              </a:endParaRPr>
            </a:p>
          </p:txBody>
        </p:sp>
        <p:sp>
          <p:nvSpPr>
            <p:cNvPr id="19" name="Oval 49"/>
            <p:cNvSpPr>
              <a:spLocks noChangeArrowheads="1"/>
            </p:cNvSpPr>
            <p:nvPr/>
          </p:nvSpPr>
          <p:spPr bwMode="auto">
            <a:xfrm>
              <a:off x="4313238" y="2798763"/>
              <a:ext cx="1431925" cy="746125"/>
            </a:xfrm>
            <a:prstGeom prst="ellips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ko-KR" altLang="en-US" sz="1800">
                <a:latin typeface="Arial" pitchFamily="34" charset="0"/>
                <a:ea typeface="굴림" pitchFamily="50" charset="-127"/>
              </a:endParaRPr>
            </a:p>
          </p:txBody>
        </p:sp>
        <p:sp>
          <p:nvSpPr>
            <p:cNvPr id="20" name="Text Box 50"/>
            <p:cNvSpPr txBox="1">
              <a:spLocks noChangeArrowheads="1"/>
            </p:cNvSpPr>
            <p:nvPr/>
          </p:nvSpPr>
          <p:spPr bwMode="auto">
            <a:xfrm>
              <a:off x="3859213" y="4652963"/>
              <a:ext cx="179863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ko-KR">
                  <a:latin typeface="Arial" pitchFamily="34" charset="0"/>
                  <a:ea typeface="산돌고딕B" pitchFamily="18" charset="-127"/>
                </a:rPr>
                <a:t>1. Sense situation</a:t>
              </a:r>
            </a:p>
          </p:txBody>
        </p:sp>
        <p:sp>
          <p:nvSpPr>
            <p:cNvPr id="21" name="Oval 51"/>
            <p:cNvSpPr>
              <a:spLocks noChangeArrowheads="1"/>
            </p:cNvSpPr>
            <p:nvPr/>
          </p:nvSpPr>
          <p:spPr bwMode="auto">
            <a:xfrm>
              <a:off x="6262688" y="5314950"/>
              <a:ext cx="1104900" cy="554038"/>
            </a:xfrm>
            <a:prstGeom prst="ellips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ko-KR" altLang="en-US" sz="1800">
                <a:latin typeface="Arial" pitchFamily="34" charset="0"/>
                <a:ea typeface="굴림" pitchFamily="50" charset="-127"/>
              </a:endParaRPr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779463" y="2565400"/>
              <a:ext cx="6716712" cy="3578225"/>
            </a:xfrm>
            <a:custGeom>
              <a:avLst/>
              <a:gdLst>
                <a:gd name="T0" fmla="*/ 2147483647 w 4690"/>
                <a:gd name="T1" fmla="*/ 2147483647 h 2536"/>
                <a:gd name="T2" fmla="*/ 2147483647 w 4690"/>
                <a:gd name="T3" fmla="*/ 2147483647 h 2536"/>
                <a:gd name="T4" fmla="*/ 2147483647 w 4690"/>
                <a:gd name="T5" fmla="*/ 2147483647 h 2536"/>
                <a:gd name="T6" fmla="*/ 2147483647 w 4690"/>
                <a:gd name="T7" fmla="*/ 2147483647 h 2536"/>
                <a:gd name="T8" fmla="*/ 2147483647 w 4690"/>
                <a:gd name="T9" fmla="*/ 2147483647 h 2536"/>
                <a:gd name="T10" fmla="*/ 2147483647 w 4690"/>
                <a:gd name="T11" fmla="*/ 2147483647 h 2536"/>
                <a:gd name="T12" fmla="*/ 2147483647 w 4690"/>
                <a:gd name="T13" fmla="*/ 2147483647 h 2536"/>
                <a:gd name="T14" fmla="*/ 2147483647 w 4690"/>
                <a:gd name="T15" fmla="*/ 1461277178 h 2536"/>
                <a:gd name="T16" fmla="*/ 2147483647 w 4690"/>
                <a:gd name="T17" fmla="*/ 587298704 h 2536"/>
                <a:gd name="T18" fmla="*/ 2147483647 w 4690"/>
                <a:gd name="T19" fmla="*/ 103524431 h 2536"/>
                <a:gd name="T20" fmla="*/ 2147483647 w 4690"/>
                <a:gd name="T21" fmla="*/ 57734152 h 2536"/>
                <a:gd name="T22" fmla="*/ 2147483647 w 4690"/>
                <a:gd name="T23" fmla="*/ 449930755 h 2536"/>
                <a:gd name="T24" fmla="*/ 2147483647 w 4690"/>
                <a:gd name="T25" fmla="*/ 559426374 h 2536"/>
                <a:gd name="T26" fmla="*/ 1113698054 w 4690"/>
                <a:gd name="T27" fmla="*/ 766473913 h 2536"/>
                <a:gd name="T28" fmla="*/ 258427266 w 4690"/>
                <a:gd name="T29" fmla="*/ 1389606883 h 2536"/>
                <a:gd name="T30" fmla="*/ 88193708 w 4690"/>
                <a:gd name="T31" fmla="*/ 2147483647 h 2536"/>
                <a:gd name="T32" fmla="*/ 785537401 w 4690"/>
                <a:gd name="T33" fmla="*/ 2147483647 h 2536"/>
                <a:gd name="T34" fmla="*/ 2092029356 w 4690"/>
                <a:gd name="T35" fmla="*/ 2147483647 h 2536"/>
                <a:gd name="T36" fmla="*/ 2147483647 w 4690"/>
                <a:gd name="T37" fmla="*/ 2147483647 h 2536"/>
                <a:gd name="T38" fmla="*/ 2147483647 w 4690"/>
                <a:gd name="T39" fmla="*/ 2147483647 h 2536"/>
                <a:gd name="T40" fmla="*/ 2147483647 w 4690"/>
                <a:gd name="T41" fmla="*/ 2147483647 h 2536"/>
                <a:gd name="T42" fmla="*/ 2147483647 w 4690"/>
                <a:gd name="T43" fmla="*/ 2147483647 h 2536"/>
                <a:gd name="T44" fmla="*/ 2147483647 w 4690"/>
                <a:gd name="T45" fmla="*/ 2147483647 h 2536"/>
                <a:gd name="T46" fmla="*/ 2147483647 w 4690"/>
                <a:gd name="T47" fmla="*/ 2147483647 h 2536"/>
                <a:gd name="T48" fmla="*/ 2147483647 w 4690"/>
                <a:gd name="T49" fmla="*/ 2147483647 h 2536"/>
                <a:gd name="T50" fmla="*/ 2147483647 w 4690"/>
                <a:gd name="T51" fmla="*/ 2147483647 h 2536"/>
                <a:gd name="T52" fmla="*/ 2147483647 w 4690"/>
                <a:gd name="T53" fmla="*/ 2147483647 h 2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690"/>
                <a:gd name="T82" fmla="*/ 0 h 2536"/>
                <a:gd name="T83" fmla="*/ 4690 w 4690"/>
                <a:gd name="T84" fmla="*/ 2536 h 2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690" h="2536">
                  <a:moveTo>
                    <a:pt x="4234" y="2536"/>
                  </a:moveTo>
                  <a:cubicBezTo>
                    <a:pt x="4278" y="2525"/>
                    <a:pt x="4426" y="2517"/>
                    <a:pt x="4501" y="2467"/>
                  </a:cubicBezTo>
                  <a:cubicBezTo>
                    <a:pt x="4576" y="2417"/>
                    <a:pt x="4682" y="2320"/>
                    <a:pt x="4686" y="2234"/>
                  </a:cubicBezTo>
                  <a:cubicBezTo>
                    <a:pt x="4690" y="2148"/>
                    <a:pt x="4645" y="2030"/>
                    <a:pt x="4527" y="1949"/>
                  </a:cubicBezTo>
                  <a:cubicBezTo>
                    <a:pt x="4409" y="1868"/>
                    <a:pt x="4132" y="1811"/>
                    <a:pt x="3978" y="1748"/>
                  </a:cubicBezTo>
                  <a:cubicBezTo>
                    <a:pt x="3824" y="1685"/>
                    <a:pt x="3690" y="1662"/>
                    <a:pt x="3603" y="1569"/>
                  </a:cubicBezTo>
                  <a:cubicBezTo>
                    <a:pt x="3516" y="1476"/>
                    <a:pt x="3465" y="1332"/>
                    <a:pt x="3455" y="1193"/>
                  </a:cubicBezTo>
                  <a:cubicBezTo>
                    <a:pt x="3445" y="1054"/>
                    <a:pt x="3537" y="884"/>
                    <a:pt x="3544" y="734"/>
                  </a:cubicBezTo>
                  <a:cubicBezTo>
                    <a:pt x="3551" y="584"/>
                    <a:pt x="3583" y="409"/>
                    <a:pt x="3497" y="295"/>
                  </a:cubicBezTo>
                  <a:cubicBezTo>
                    <a:pt x="3411" y="181"/>
                    <a:pt x="3198" y="96"/>
                    <a:pt x="3027" y="52"/>
                  </a:cubicBezTo>
                  <a:cubicBezTo>
                    <a:pt x="2856" y="8"/>
                    <a:pt x="2659" y="0"/>
                    <a:pt x="2468" y="29"/>
                  </a:cubicBezTo>
                  <a:cubicBezTo>
                    <a:pt x="2277" y="58"/>
                    <a:pt x="2082" y="184"/>
                    <a:pt x="1881" y="226"/>
                  </a:cubicBezTo>
                  <a:cubicBezTo>
                    <a:pt x="1680" y="268"/>
                    <a:pt x="1484" y="255"/>
                    <a:pt x="1261" y="281"/>
                  </a:cubicBezTo>
                  <a:cubicBezTo>
                    <a:pt x="1038" y="307"/>
                    <a:pt x="732" y="315"/>
                    <a:pt x="543" y="385"/>
                  </a:cubicBezTo>
                  <a:cubicBezTo>
                    <a:pt x="354" y="455"/>
                    <a:pt x="209" y="576"/>
                    <a:pt x="126" y="698"/>
                  </a:cubicBezTo>
                  <a:cubicBezTo>
                    <a:pt x="43" y="820"/>
                    <a:pt x="0" y="1003"/>
                    <a:pt x="43" y="1120"/>
                  </a:cubicBezTo>
                  <a:cubicBezTo>
                    <a:pt x="86" y="1237"/>
                    <a:pt x="220" y="1347"/>
                    <a:pt x="383" y="1400"/>
                  </a:cubicBezTo>
                  <a:cubicBezTo>
                    <a:pt x="546" y="1453"/>
                    <a:pt x="824" y="1447"/>
                    <a:pt x="1020" y="1439"/>
                  </a:cubicBezTo>
                  <a:cubicBezTo>
                    <a:pt x="1216" y="1431"/>
                    <a:pt x="1384" y="1344"/>
                    <a:pt x="1557" y="1351"/>
                  </a:cubicBezTo>
                  <a:cubicBezTo>
                    <a:pt x="1730" y="1358"/>
                    <a:pt x="1931" y="1406"/>
                    <a:pt x="2060" y="1480"/>
                  </a:cubicBezTo>
                  <a:cubicBezTo>
                    <a:pt x="2189" y="1554"/>
                    <a:pt x="2244" y="1693"/>
                    <a:pt x="2332" y="1798"/>
                  </a:cubicBezTo>
                  <a:cubicBezTo>
                    <a:pt x="2420" y="1903"/>
                    <a:pt x="2477" y="2037"/>
                    <a:pt x="2588" y="2113"/>
                  </a:cubicBezTo>
                  <a:cubicBezTo>
                    <a:pt x="2699" y="2189"/>
                    <a:pt x="2861" y="2225"/>
                    <a:pt x="2995" y="2256"/>
                  </a:cubicBezTo>
                  <a:cubicBezTo>
                    <a:pt x="3129" y="2287"/>
                    <a:pt x="3279" y="2279"/>
                    <a:pt x="3391" y="2298"/>
                  </a:cubicBezTo>
                  <a:cubicBezTo>
                    <a:pt x="3503" y="2317"/>
                    <a:pt x="3580" y="2342"/>
                    <a:pt x="3666" y="2372"/>
                  </a:cubicBezTo>
                  <a:cubicBezTo>
                    <a:pt x="3752" y="2402"/>
                    <a:pt x="3809" y="2451"/>
                    <a:pt x="3904" y="2478"/>
                  </a:cubicBezTo>
                  <a:cubicBezTo>
                    <a:pt x="3999" y="2505"/>
                    <a:pt x="4165" y="2524"/>
                    <a:pt x="4234" y="253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graphicFrame>
          <p:nvGraphicFramePr>
            <p:cNvPr id="23" name="Object 53"/>
            <p:cNvGraphicFramePr>
              <a:graphicFrameLocks noChangeAspect="1"/>
            </p:cNvGraphicFramePr>
            <p:nvPr>
              <p:extLst/>
            </p:nvPr>
          </p:nvGraphicFramePr>
          <p:xfrm>
            <a:off x="5938838" y="2862263"/>
            <a:ext cx="585787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0" name="Visio" r:id="rId5" imgW="830449" imgH="569162" progId="Visio.Drawing.11">
                    <p:embed/>
                  </p:oleObj>
                </mc:Choice>
                <mc:Fallback>
                  <p:oleObj name="Visio" r:id="rId5" imgW="830449" imgH="569162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8838" y="2862263"/>
                          <a:ext cx="585787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4510088" y="2925763"/>
            <a:ext cx="519112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1" name="Visio" r:id="rId7" imgW="1033233" imgH="929207" progId="Visio.Drawing.11">
                    <p:embed/>
                  </p:oleObj>
                </mc:Choice>
                <mc:Fallback>
                  <p:oleObj name="Visio" r:id="rId7" imgW="1033233" imgH="92920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0088" y="2925763"/>
                          <a:ext cx="519112" cy="460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2484438" y="3644900"/>
            <a:ext cx="5842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2" name="Visio" r:id="rId9" imgW="771591" imgH="749185" progId="Visio.Drawing.11">
                    <p:embed/>
                  </p:oleObj>
                </mc:Choice>
                <mc:Fallback>
                  <p:oleObj name="Visio" r:id="rId9" imgW="771591" imgH="74918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4438" y="3644900"/>
                          <a:ext cx="584200" cy="558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3859213" y="4205288"/>
            <a:ext cx="520700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3" name="Visio" r:id="rId11" imgW="497993" imgH="389140" progId="Visio.Drawing.11">
                    <p:embed/>
                  </p:oleObj>
                </mc:Choice>
                <mc:Fallback>
                  <p:oleObj name="Visio" r:id="rId11" imgW="497993" imgH="38914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9213" y="4205288"/>
                          <a:ext cx="520700" cy="398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57"/>
            <p:cNvGraphicFramePr>
              <a:graphicFrameLocks noChangeAspect="1"/>
            </p:cNvGraphicFramePr>
            <p:nvPr>
              <p:extLst/>
            </p:nvPr>
          </p:nvGraphicFramePr>
          <p:xfrm>
            <a:off x="5224463" y="5357813"/>
            <a:ext cx="388937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4" name="Visio" r:id="rId13" imgW="569267" imgH="570980" progId="Visio.Drawing.11">
                    <p:embed/>
                  </p:oleObj>
                </mc:Choice>
                <mc:Fallback>
                  <p:oleObj name="Visio" r:id="rId13" imgW="569267" imgH="57098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4463" y="5357813"/>
                          <a:ext cx="388937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58"/>
            <p:cNvGraphicFramePr>
              <a:graphicFrameLocks noChangeAspect="1"/>
            </p:cNvGraphicFramePr>
            <p:nvPr>
              <p:extLst/>
            </p:nvPr>
          </p:nvGraphicFramePr>
          <p:xfrm>
            <a:off x="4899025" y="4910138"/>
            <a:ext cx="395288" cy="51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5" name="Visio" r:id="rId15" imgW="569267" imgH="749639" progId="Visio.Drawing.11">
                    <p:embed/>
                  </p:oleObj>
                </mc:Choice>
                <mc:Fallback>
                  <p:oleObj name="Visio" r:id="rId15" imgW="569267" imgH="749639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9025" y="4910138"/>
                          <a:ext cx="395288" cy="512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59"/>
            <p:cNvGraphicFramePr>
              <a:graphicFrameLocks noChangeAspect="1"/>
            </p:cNvGraphicFramePr>
            <p:nvPr>
              <p:extLst/>
            </p:nvPr>
          </p:nvGraphicFramePr>
          <p:xfrm>
            <a:off x="6718300" y="4994275"/>
            <a:ext cx="395288" cy="512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6" name="Visio" r:id="rId17" imgW="569267" imgH="749639" progId="Visio.Drawing.11">
                    <p:embed/>
                  </p:oleObj>
                </mc:Choice>
                <mc:Fallback>
                  <p:oleObj name="Visio" r:id="rId17" imgW="569267" imgH="749639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8300" y="4994275"/>
                          <a:ext cx="395288" cy="512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60"/>
            <p:cNvGraphicFramePr>
              <a:graphicFrameLocks noChangeAspect="1"/>
            </p:cNvGraphicFramePr>
            <p:nvPr>
              <p:extLst/>
            </p:nvPr>
          </p:nvGraphicFramePr>
          <p:xfrm>
            <a:off x="6588125" y="5251450"/>
            <a:ext cx="296863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7" name="Visio" r:id="rId18" imgW="497074" imgH="761913" progId="Visio.Drawing.11">
                    <p:embed/>
                  </p:oleObj>
                </mc:Choice>
                <mc:Fallback>
                  <p:oleObj name="Visio" r:id="rId18" imgW="497074" imgH="76191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8125" y="5251450"/>
                          <a:ext cx="296863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61"/>
            <p:cNvGraphicFramePr>
              <a:graphicFrameLocks noChangeAspect="1"/>
            </p:cNvGraphicFramePr>
            <p:nvPr>
              <p:extLst/>
            </p:nvPr>
          </p:nvGraphicFramePr>
          <p:xfrm>
            <a:off x="4768850" y="2478088"/>
            <a:ext cx="395288" cy="51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8" name="Visio" r:id="rId20" imgW="569267" imgH="749639" progId="Visio.Drawing.11">
                    <p:embed/>
                  </p:oleObj>
                </mc:Choice>
                <mc:Fallback>
                  <p:oleObj name="Visio" r:id="rId20" imgW="569267" imgH="749639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8850" y="2478088"/>
                          <a:ext cx="395288" cy="511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62"/>
            <p:cNvGraphicFramePr>
              <a:graphicFrameLocks noChangeAspect="1"/>
            </p:cNvGraphicFramePr>
            <p:nvPr>
              <p:extLst/>
            </p:nvPr>
          </p:nvGraphicFramePr>
          <p:xfrm>
            <a:off x="4899025" y="2865438"/>
            <a:ext cx="649288" cy="582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9" name="Visio" r:id="rId21" imgW="1018058" imgH="929207" progId="Visio.Drawing.11">
                    <p:embed/>
                  </p:oleObj>
                </mc:Choice>
                <mc:Fallback>
                  <p:oleObj name="Visio" r:id="rId21" imgW="1018058" imgH="92920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9025" y="2865438"/>
                          <a:ext cx="649288" cy="582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63"/>
            <p:cNvGraphicFramePr>
              <a:graphicFrameLocks noChangeAspect="1"/>
            </p:cNvGraphicFramePr>
            <p:nvPr>
              <p:extLst/>
            </p:nvPr>
          </p:nvGraphicFramePr>
          <p:xfrm>
            <a:off x="1585913" y="3359150"/>
            <a:ext cx="395287" cy="512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0" name="Visio" r:id="rId23" imgW="569267" imgH="749639" progId="Visio.Drawing.11">
                    <p:embed/>
                  </p:oleObj>
                </mc:Choice>
                <mc:Fallback>
                  <p:oleObj name="Visio" r:id="rId23" imgW="569267" imgH="749639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913" y="3359150"/>
                          <a:ext cx="395287" cy="512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64"/>
            <p:cNvGraphicFramePr>
              <a:graphicFrameLocks noChangeAspect="1"/>
            </p:cNvGraphicFramePr>
            <p:nvPr>
              <p:extLst/>
            </p:nvPr>
          </p:nvGraphicFramePr>
          <p:xfrm>
            <a:off x="1262063" y="3614738"/>
            <a:ext cx="571500" cy="515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1" name="Visio" r:id="rId24" imgW="978973" imgH="898294" progId="Visio.Drawing.11">
                    <p:embed/>
                  </p:oleObj>
                </mc:Choice>
                <mc:Fallback>
                  <p:oleObj name="Visio" r:id="rId24" imgW="978973" imgH="89829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2063" y="3614738"/>
                          <a:ext cx="571500" cy="5159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Text Box 65"/>
            <p:cNvSpPr txBox="1">
              <a:spLocks noChangeArrowheads="1"/>
            </p:cNvSpPr>
            <p:nvPr/>
          </p:nvSpPr>
          <p:spPr bwMode="auto">
            <a:xfrm>
              <a:off x="4140200" y="3970338"/>
              <a:ext cx="3392488" cy="336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-"/>
                <a:defRPr kumimoji="1" sz="16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ko-KR" dirty="0">
                  <a:latin typeface="Arial" pitchFamily="34" charset="0"/>
                  <a:ea typeface="산돌고딕B" pitchFamily="18" charset="-127"/>
                </a:rPr>
                <a:t>4. Collaborate inter/intra community</a:t>
              </a:r>
            </a:p>
          </p:txBody>
        </p:sp>
        <p:sp>
          <p:nvSpPr>
            <p:cNvPr id="36" name="AutoShape 66"/>
            <p:cNvSpPr>
              <a:spLocks noChangeArrowheads="1"/>
            </p:cNvSpPr>
            <p:nvPr/>
          </p:nvSpPr>
          <p:spPr bwMode="auto">
            <a:xfrm rot="1250473">
              <a:off x="6524625" y="3692525"/>
              <a:ext cx="1038225" cy="831850"/>
            </a:xfrm>
            <a:custGeom>
              <a:avLst/>
              <a:gdLst>
                <a:gd name="T0" fmla="*/ 2147483647 w 21600"/>
                <a:gd name="T1" fmla="*/ 297699058 h 21600"/>
                <a:gd name="T2" fmla="*/ 116711300 w 21600"/>
                <a:gd name="T3" fmla="*/ 486304110 h 21600"/>
                <a:gd name="T4" fmla="*/ 2076051647 w 21600"/>
                <a:gd name="T5" fmla="*/ 344193988 h 21600"/>
                <a:gd name="T6" fmla="*/ 824092334 w 21600"/>
                <a:gd name="T7" fmla="*/ 1363408435 h 21600"/>
                <a:gd name="T8" fmla="*/ 546135953 w 21600"/>
                <a:gd name="T9" fmla="*/ 1120771126 h 21600"/>
                <a:gd name="T10" fmla="*/ 1017871961 w 21600"/>
                <a:gd name="T11" fmla="*/ 97774720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8491" y="19732"/>
                  </a:moveTo>
                  <a:cubicBezTo>
                    <a:pt x="9245" y="19927"/>
                    <a:pt x="10021" y="20026"/>
                    <a:pt x="10800" y="20026"/>
                  </a:cubicBezTo>
                  <a:cubicBezTo>
                    <a:pt x="15895" y="20026"/>
                    <a:pt x="20026" y="15895"/>
                    <a:pt x="20026" y="10800"/>
                  </a:cubicBezTo>
                  <a:cubicBezTo>
                    <a:pt x="20026" y="5704"/>
                    <a:pt x="15895" y="1574"/>
                    <a:pt x="10800" y="1574"/>
                  </a:cubicBezTo>
                  <a:cubicBezTo>
                    <a:pt x="6515" y="1573"/>
                    <a:pt x="2795" y="4523"/>
                    <a:pt x="1817" y="8694"/>
                  </a:cubicBezTo>
                  <a:lnTo>
                    <a:pt x="285" y="8334"/>
                  </a:lnTo>
                  <a:cubicBezTo>
                    <a:pt x="1429" y="3452"/>
                    <a:pt x="5785" y="-1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888" y="21600"/>
                    <a:pt x="8980" y="21484"/>
                    <a:pt x="8097" y="21256"/>
                  </a:cubicBezTo>
                  <a:lnTo>
                    <a:pt x="7421" y="23870"/>
                  </a:lnTo>
                  <a:lnTo>
                    <a:pt x="4918" y="19622"/>
                  </a:lnTo>
                  <a:lnTo>
                    <a:pt x="9166" y="17118"/>
                  </a:lnTo>
                  <a:lnTo>
                    <a:pt x="8491" y="1973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8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Simple Transmission _fail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8338"/>
            <a:ext cx="8534400" cy="298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339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2-2</a:t>
            </a:r>
            <a:r>
              <a:rPr lang="ko-KR" altLang="en-US" dirty="0" smtClean="0"/>
              <a:t>단계</a:t>
            </a:r>
            <a:r>
              <a:rPr lang="en-US" altLang="ko-KR" dirty="0"/>
              <a:t>: Simple Transmission </a:t>
            </a:r>
            <a:r>
              <a:rPr lang="en-US" altLang="ko-KR" dirty="0" smtClean="0"/>
              <a:t>_success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0304"/>
            <a:ext cx="6998171" cy="5144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113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issue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content table</a:t>
            </a:r>
            <a:r>
              <a:rPr lang="ko-KR" altLang="en-US" dirty="0"/>
              <a:t>은 어떻게 할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배열</a:t>
            </a:r>
            <a:r>
              <a:rPr lang="en-US" altLang="ko-KR" dirty="0"/>
              <a:t>, DB</a:t>
            </a:r>
            <a:r>
              <a:rPr lang="ko-KR" altLang="en-US" dirty="0"/>
              <a:t>중에서 일단은 배열을 사용한다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agent</a:t>
            </a:r>
            <a:r>
              <a:rPr lang="ko-KR" altLang="en-US" dirty="0"/>
              <a:t>별 중복되는 정보를 최대한 많이 만들어</a:t>
            </a:r>
            <a:r>
              <a:rPr lang="en-US" altLang="ko-KR" dirty="0"/>
              <a:t>, content table</a:t>
            </a:r>
            <a:r>
              <a:rPr lang="ko-KR" altLang="en-US" dirty="0"/>
              <a:t>의 효율을 최대화 시킨다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fail(2-2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interest </a:t>
            </a:r>
            <a:r>
              <a:rPr lang="ko-KR" altLang="en-US" dirty="0" smtClean="0"/>
              <a:t>추가 필수</a:t>
            </a:r>
            <a:endParaRPr lang="en-US" altLang="ko-KR" dirty="0" smtClean="0"/>
          </a:p>
          <a:p>
            <a:r>
              <a:rPr lang="en-US" altLang="ko-KR" dirty="0" smtClean="0"/>
              <a:t>Through put check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모색 해 봐야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Content transmission </a:t>
            </a:r>
            <a:r>
              <a:rPr lang="ko-KR" altLang="en-US" dirty="0" smtClean="0"/>
              <a:t>완료 시 전송 완료를 확인 하는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</a:t>
            </a:r>
            <a:r>
              <a:rPr lang="ko-KR" altLang="en-US" dirty="0" smtClean="0"/>
              <a:t>에서 책임 지게 해야 할 것인가</a:t>
            </a:r>
            <a:r>
              <a:rPr lang="en-US" altLang="ko-KR" dirty="0" smtClean="0"/>
              <a:t>? -&gt; TCP</a:t>
            </a:r>
            <a:r>
              <a:rPr lang="ko-KR" altLang="en-US" dirty="0" smtClean="0"/>
              <a:t>를 통해서 하려고 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decodable</a:t>
            </a:r>
            <a:r>
              <a:rPr lang="ko-KR" altLang="en-US" dirty="0" smtClean="0"/>
              <a:t>을 기준으로 할 것인가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어떠한 방법으로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에 접근 방법을 다양화할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 smtClean="0"/>
              <a:t>role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주고</a:t>
            </a:r>
            <a:r>
              <a:rPr lang="en-US" altLang="ko-KR" dirty="0" smtClean="0"/>
              <a:t>, ID</a:t>
            </a:r>
            <a:r>
              <a:rPr lang="ko-KR" altLang="en-US" dirty="0" smtClean="0"/>
              <a:t>를 통해서 접근하게 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96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Selected Simple Transmission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5"/>
            <a:ext cx="7416824" cy="53886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600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multi broker</a:t>
            </a:r>
            <a:r>
              <a:rPr lang="ko-KR" altLang="en-US" dirty="0" smtClean="0"/>
              <a:t>를 어떻게 인식하게 할 수 있는가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우선순위를 어떻게 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자동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algorithm</a:t>
            </a:r>
            <a:r>
              <a:rPr lang="ko-KR" altLang="en-US" dirty="0" smtClean="0"/>
              <a:t>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사용자에게 입력을 받아서 진행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2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Simple Aggregate Transmission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12776"/>
            <a:ext cx="4464496" cy="51199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0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Simple Aggregate Transmission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964133" y="1556792"/>
            <a:ext cx="5376863" cy="4819608"/>
            <a:chOff x="1924050" y="1879146"/>
            <a:chExt cx="5376863" cy="481960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050" y="2564904"/>
              <a:ext cx="5295900" cy="413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7888" y="1879146"/>
              <a:ext cx="5153025" cy="70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4508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issue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scheduling</a:t>
            </a:r>
            <a:r>
              <a:rPr lang="ko-KR" altLang="en-US" dirty="0" smtClean="0"/>
              <a:t>의 주체는 누구인가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초기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요청은 임의의 </a:t>
            </a:r>
            <a:r>
              <a:rPr lang="en-US" altLang="ko-KR" dirty="0" smtClean="0"/>
              <a:t>provider</a:t>
            </a:r>
            <a:r>
              <a:rPr lang="ko-KR" altLang="en-US" dirty="0" smtClean="0"/>
              <a:t>에게 요청한 뒤</a:t>
            </a:r>
            <a:r>
              <a:rPr lang="en-US" altLang="ko-KR" dirty="0" smtClean="0"/>
              <a:t>,</a:t>
            </a:r>
          </a:p>
          <a:p>
            <a:pPr lvl="2"/>
            <a:r>
              <a:rPr lang="en-US" altLang="ko-KR" dirty="0" smtClean="0"/>
              <a:t>requester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scheduling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broker</a:t>
            </a:r>
            <a:r>
              <a:rPr lang="ko-KR" altLang="en-US" dirty="0" smtClean="0"/>
              <a:t>가 </a:t>
            </a:r>
            <a:r>
              <a:rPr lang="en-US" altLang="ko-KR" dirty="0"/>
              <a:t>scheduling</a:t>
            </a:r>
            <a:r>
              <a:rPr lang="ko-KR" altLang="en-US" dirty="0"/>
              <a:t>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26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5</a:t>
            </a:r>
            <a:r>
              <a:rPr lang="ko-KR" altLang="en-US" sz="2400" dirty="0"/>
              <a:t>단계</a:t>
            </a:r>
            <a:r>
              <a:rPr lang="en-US" altLang="ko-KR" sz="2400" dirty="0"/>
              <a:t>: Simple Distributed Transmission </a:t>
            </a:r>
            <a:r>
              <a:rPr lang="en-US" altLang="ko-KR" sz="2400" dirty="0" smtClean="0"/>
              <a:t>_fail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1545" y="1556792"/>
            <a:ext cx="7500990" cy="457203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35366"/>
            <a:ext cx="7632848" cy="2318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97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/>
              <a:t>5</a:t>
            </a:r>
            <a:r>
              <a:rPr lang="ko-KR" altLang="en-US" sz="2400" dirty="0" smtClean="0"/>
              <a:t>단계</a:t>
            </a:r>
            <a:r>
              <a:rPr lang="en-US" altLang="ko-KR" sz="2400" dirty="0" smtClean="0"/>
              <a:t>: Simple Distributed Transmission _success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08" y="1482590"/>
            <a:ext cx="6624736" cy="530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4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Dynamic Service-Device Binding</a:t>
            </a:r>
            <a:endParaRPr lang="ko-KR" altLang="en-US" dirty="0"/>
          </a:p>
        </p:txBody>
      </p:sp>
      <p:sp>
        <p:nvSpPr>
          <p:cNvPr id="5" name="AutoShape 32"/>
          <p:cNvSpPr>
            <a:spLocks noChangeArrowheads="1"/>
          </p:cNvSpPr>
          <p:nvPr/>
        </p:nvSpPr>
        <p:spPr bwMode="auto">
          <a:xfrm>
            <a:off x="3636963" y="4966700"/>
            <a:ext cx="4751388" cy="1270588"/>
          </a:xfrm>
          <a:prstGeom prst="roundRect">
            <a:avLst>
              <a:gd name="adj" fmla="val 16667"/>
            </a:avLst>
          </a:prstGeom>
          <a:solidFill>
            <a:srgbClr val="CDCDCD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endParaRPr lang="ko-KR" altLang="ko-KR" sz="180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AutoShape 21"/>
          <p:cNvSpPr>
            <a:spLocks noChangeArrowheads="1"/>
          </p:cNvSpPr>
          <p:nvPr/>
        </p:nvSpPr>
        <p:spPr bwMode="auto">
          <a:xfrm>
            <a:off x="3636963" y="3093246"/>
            <a:ext cx="4751388" cy="1606660"/>
          </a:xfrm>
          <a:prstGeom prst="roundRect">
            <a:avLst>
              <a:gd name="adj" fmla="val 16667"/>
            </a:avLst>
          </a:prstGeom>
          <a:solidFill>
            <a:srgbClr val="CDCDCD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endParaRPr lang="ko-KR" altLang="ko-KR" sz="180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5148263" y="2425524"/>
            <a:ext cx="1439863" cy="40092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C5E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581651" y="3360040"/>
            <a:ext cx="790575" cy="36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latin typeface="Trebuchet MS" pitchFamily="34" charset="0"/>
                <a:ea typeface="굴림" pitchFamily="50" charset="-127"/>
              </a:rPr>
              <a:t>roles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219701" y="2425524"/>
            <a:ext cx="1439863" cy="36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latin typeface="Trebuchet MS" pitchFamily="34" charset="0"/>
                <a:ea typeface="굴림" pitchFamily="50" charset="-127"/>
              </a:rPr>
              <a:t>community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141788" y="3360040"/>
            <a:ext cx="647700" cy="36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latin typeface="Trebuchet MS" pitchFamily="34" charset="0"/>
                <a:ea typeface="굴림" pitchFamily="50" charset="-127"/>
              </a:rPr>
              <a:t>goal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7092951" y="4297504"/>
            <a:ext cx="1152525" cy="3670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latin typeface="Trebuchet MS" pitchFamily="34" charset="0"/>
                <a:ea typeface="굴림" pitchFamily="50" charset="-127"/>
              </a:rPr>
              <a:t>template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165976" y="3360040"/>
            <a:ext cx="719138" cy="36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latin typeface="Trebuchet MS" pitchFamily="34" charset="0"/>
                <a:ea typeface="굴림" pitchFamily="50" charset="-127"/>
              </a:rPr>
              <a:t>glue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235826" y="5828990"/>
            <a:ext cx="1079500" cy="3670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latin typeface="Trebuchet MS" pitchFamily="34" charset="0"/>
                <a:ea typeface="굴림" pitchFamily="50" charset="-127"/>
              </a:rPr>
              <a:t>instance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068763" y="3361514"/>
            <a:ext cx="720725" cy="4009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5508626" y="3361514"/>
            <a:ext cx="792163" cy="4009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7092951" y="3361514"/>
            <a:ext cx="720725" cy="4009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403351" y="2426998"/>
            <a:ext cx="1008063" cy="36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800" dirty="0">
                <a:latin typeface="Trebuchet MS" pitchFamily="34" charset="0"/>
                <a:ea typeface="굴림" pitchFamily="50" charset="-127"/>
              </a:rPr>
              <a:t>service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1187451" y="2426998"/>
            <a:ext cx="1296988" cy="4009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>
            <a:off x="4427538" y="2826452"/>
            <a:ext cx="936625" cy="5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5868988" y="2826452"/>
            <a:ext cx="0" cy="5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6372226" y="2826452"/>
            <a:ext cx="1081088" cy="5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H="1">
            <a:off x="2484438" y="2625988"/>
            <a:ext cx="26638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4140201" y="5233494"/>
            <a:ext cx="1152525" cy="33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dirty="0" smtClean="0">
                <a:latin typeface="Trebuchet MS" pitchFamily="34" charset="0"/>
                <a:ea typeface="굴림" pitchFamily="50" charset="-127"/>
              </a:rPr>
              <a:t>device</a:t>
            </a:r>
            <a:endParaRPr lang="en-US" altLang="ko-KR" dirty="0"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3995738" y="5768556"/>
            <a:ext cx="1152525" cy="33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dirty="0" smtClean="0">
                <a:latin typeface="Trebuchet MS" pitchFamily="34" charset="0"/>
                <a:ea typeface="굴림" pitchFamily="50" charset="-127"/>
              </a:rPr>
              <a:t>device</a:t>
            </a:r>
            <a:endParaRPr lang="en-US" altLang="ko-KR" dirty="0"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156326" y="5167164"/>
            <a:ext cx="1152525" cy="33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ko-KR" dirty="0" smtClean="0">
                <a:latin typeface="Trebuchet MS" pitchFamily="34" charset="0"/>
                <a:ea typeface="굴림" pitchFamily="50" charset="-127"/>
              </a:rPr>
              <a:t>device</a:t>
            </a:r>
            <a:endParaRPr lang="en-US" altLang="ko-KR" dirty="0">
              <a:latin typeface="Trebuchet MS" pitchFamily="34" charset="0"/>
              <a:ea typeface="굴림" pitchFamily="50" charset="-127"/>
            </a:endParaRPr>
          </a:p>
        </p:txBody>
      </p:sp>
      <p:sp>
        <p:nvSpPr>
          <p:cNvPr id="29" name="Oval 34"/>
          <p:cNvSpPr>
            <a:spLocks noChangeArrowheads="1"/>
          </p:cNvSpPr>
          <p:nvPr/>
        </p:nvSpPr>
        <p:spPr bwMode="auto">
          <a:xfrm>
            <a:off x="6084888" y="5167164"/>
            <a:ext cx="1152525" cy="33459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Oval 35"/>
          <p:cNvSpPr>
            <a:spLocks noChangeArrowheads="1"/>
          </p:cNvSpPr>
          <p:nvPr/>
        </p:nvSpPr>
        <p:spPr bwMode="auto">
          <a:xfrm>
            <a:off x="3924301" y="5768556"/>
            <a:ext cx="1152525" cy="33459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Oval 36"/>
          <p:cNvSpPr>
            <a:spLocks noChangeArrowheads="1"/>
          </p:cNvSpPr>
          <p:nvPr/>
        </p:nvSpPr>
        <p:spPr bwMode="auto">
          <a:xfrm>
            <a:off x="4068763" y="5233494"/>
            <a:ext cx="1152525" cy="33459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AutoShape 37"/>
          <p:cNvSpPr>
            <a:spLocks noChangeArrowheads="1"/>
          </p:cNvSpPr>
          <p:nvPr/>
        </p:nvSpPr>
        <p:spPr bwMode="auto">
          <a:xfrm flipH="1">
            <a:off x="8388351" y="4433112"/>
            <a:ext cx="649288" cy="1002320"/>
          </a:xfrm>
          <a:prstGeom prst="curvedRightArrow">
            <a:avLst>
              <a:gd name="adj1" fmla="val 33252"/>
              <a:gd name="adj2" fmla="val 66504"/>
              <a:gd name="adj3" fmla="val 33333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 Box 39"/>
          <p:cNvSpPr txBox="1">
            <a:spLocks noChangeArrowheads="1"/>
          </p:cNvSpPr>
          <p:nvPr/>
        </p:nvSpPr>
        <p:spPr bwMode="auto">
          <a:xfrm>
            <a:off x="5581651" y="3763916"/>
            <a:ext cx="790575" cy="36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latin typeface="Trebuchet MS" pitchFamily="34" charset="0"/>
                <a:ea typeface="굴림" pitchFamily="50" charset="-127"/>
              </a:rPr>
              <a:t>roles</a:t>
            </a:r>
          </a:p>
        </p:txBody>
      </p:sp>
      <p:sp>
        <p:nvSpPr>
          <p:cNvPr id="34" name="Rectangle 40"/>
          <p:cNvSpPr>
            <a:spLocks noChangeArrowheads="1"/>
          </p:cNvSpPr>
          <p:nvPr/>
        </p:nvSpPr>
        <p:spPr bwMode="auto">
          <a:xfrm>
            <a:off x="5508626" y="3763916"/>
            <a:ext cx="792163" cy="4009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Text Box 41"/>
          <p:cNvSpPr txBox="1">
            <a:spLocks noChangeArrowheads="1"/>
          </p:cNvSpPr>
          <p:nvPr/>
        </p:nvSpPr>
        <p:spPr bwMode="auto">
          <a:xfrm>
            <a:off x="5581651" y="4166318"/>
            <a:ext cx="790575" cy="36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har char="-"/>
              <a:defRPr kumimoji="1" sz="16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800">
                <a:latin typeface="Trebuchet MS" pitchFamily="34" charset="0"/>
                <a:ea typeface="굴림" pitchFamily="50" charset="-127"/>
              </a:rPr>
              <a:t>roles</a:t>
            </a:r>
          </a:p>
        </p:txBody>
      </p:sp>
      <p:sp>
        <p:nvSpPr>
          <p:cNvPr id="36" name="Rectangle 42"/>
          <p:cNvSpPr>
            <a:spLocks noChangeArrowheads="1"/>
          </p:cNvSpPr>
          <p:nvPr/>
        </p:nvSpPr>
        <p:spPr bwMode="auto">
          <a:xfrm>
            <a:off x="5508626" y="4164844"/>
            <a:ext cx="792163" cy="400928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Freeform 43"/>
          <p:cNvSpPr>
            <a:spLocks/>
          </p:cNvSpPr>
          <p:nvPr/>
        </p:nvSpPr>
        <p:spPr bwMode="auto">
          <a:xfrm>
            <a:off x="4656138" y="3561978"/>
            <a:ext cx="852488" cy="1671516"/>
          </a:xfrm>
          <a:custGeom>
            <a:avLst/>
            <a:gdLst>
              <a:gd name="T0" fmla="*/ 537 w 537"/>
              <a:gd name="T1" fmla="*/ 0 h 1134"/>
              <a:gd name="T2" fmla="*/ 83 w 537"/>
              <a:gd name="T3" fmla="*/ 273 h 1134"/>
              <a:gd name="T4" fmla="*/ 38 w 537"/>
              <a:gd name="T5" fmla="*/ 1134 h 1134"/>
              <a:gd name="T6" fmla="*/ 0 60000 65536"/>
              <a:gd name="T7" fmla="*/ 0 60000 65536"/>
              <a:gd name="T8" fmla="*/ 0 60000 65536"/>
              <a:gd name="T9" fmla="*/ 0 w 537"/>
              <a:gd name="T10" fmla="*/ 0 h 1134"/>
              <a:gd name="T11" fmla="*/ 537 w 537"/>
              <a:gd name="T12" fmla="*/ 1134 h 1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7" h="1134">
                <a:moveTo>
                  <a:pt x="537" y="0"/>
                </a:moveTo>
                <a:cubicBezTo>
                  <a:pt x="351" y="42"/>
                  <a:pt x="166" y="84"/>
                  <a:pt x="83" y="273"/>
                </a:cubicBezTo>
                <a:cubicBezTo>
                  <a:pt x="0" y="462"/>
                  <a:pt x="19" y="798"/>
                  <a:pt x="38" y="1134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Freeform 44"/>
          <p:cNvSpPr>
            <a:spLocks/>
          </p:cNvSpPr>
          <p:nvPr/>
        </p:nvSpPr>
        <p:spPr bwMode="auto">
          <a:xfrm>
            <a:off x="6300788" y="3964380"/>
            <a:ext cx="396875" cy="1202784"/>
          </a:xfrm>
          <a:custGeom>
            <a:avLst/>
            <a:gdLst>
              <a:gd name="T0" fmla="*/ 0 w 250"/>
              <a:gd name="T1" fmla="*/ 0 h 816"/>
              <a:gd name="T2" fmla="*/ 227 w 250"/>
              <a:gd name="T3" fmla="*/ 136 h 816"/>
              <a:gd name="T4" fmla="*/ 136 w 250"/>
              <a:gd name="T5" fmla="*/ 816 h 816"/>
              <a:gd name="T6" fmla="*/ 0 60000 65536"/>
              <a:gd name="T7" fmla="*/ 0 60000 65536"/>
              <a:gd name="T8" fmla="*/ 0 60000 65536"/>
              <a:gd name="T9" fmla="*/ 0 w 250"/>
              <a:gd name="T10" fmla="*/ 0 h 816"/>
              <a:gd name="T11" fmla="*/ 250 w 250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0" h="816">
                <a:moveTo>
                  <a:pt x="0" y="0"/>
                </a:moveTo>
                <a:cubicBezTo>
                  <a:pt x="102" y="0"/>
                  <a:pt x="204" y="0"/>
                  <a:pt x="227" y="136"/>
                </a:cubicBezTo>
                <a:cubicBezTo>
                  <a:pt x="250" y="272"/>
                  <a:pt x="193" y="544"/>
                  <a:pt x="136" y="8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Freeform 45"/>
          <p:cNvSpPr>
            <a:spLocks/>
          </p:cNvSpPr>
          <p:nvPr/>
        </p:nvSpPr>
        <p:spPr bwMode="auto">
          <a:xfrm>
            <a:off x="5076826" y="4297504"/>
            <a:ext cx="455613" cy="1605186"/>
          </a:xfrm>
          <a:custGeom>
            <a:avLst/>
            <a:gdLst>
              <a:gd name="T0" fmla="*/ 272 w 287"/>
              <a:gd name="T1" fmla="*/ 0 h 1315"/>
              <a:gd name="T2" fmla="*/ 91 w 287"/>
              <a:gd name="T3" fmla="*/ 103 h 1315"/>
              <a:gd name="T4" fmla="*/ 272 w 287"/>
              <a:gd name="T5" fmla="*/ 489 h 1315"/>
              <a:gd name="T6" fmla="*/ 0 w 287"/>
              <a:gd name="T7" fmla="*/ 747 h 1315"/>
              <a:gd name="T8" fmla="*/ 0 60000 65536"/>
              <a:gd name="T9" fmla="*/ 0 60000 65536"/>
              <a:gd name="T10" fmla="*/ 0 60000 65536"/>
              <a:gd name="T11" fmla="*/ 0 60000 65536"/>
              <a:gd name="T12" fmla="*/ 0 w 287"/>
              <a:gd name="T13" fmla="*/ 0 h 1315"/>
              <a:gd name="T14" fmla="*/ 287 w 287"/>
              <a:gd name="T15" fmla="*/ 1315 h 13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7" h="1315">
                <a:moveTo>
                  <a:pt x="272" y="0"/>
                </a:moveTo>
                <a:cubicBezTo>
                  <a:pt x="181" y="19"/>
                  <a:pt x="91" y="38"/>
                  <a:pt x="91" y="181"/>
                </a:cubicBezTo>
                <a:cubicBezTo>
                  <a:pt x="91" y="324"/>
                  <a:pt x="287" y="672"/>
                  <a:pt x="272" y="861"/>
                </a:cubicBezTo>
                <a:cubicBezTo>
                  <a:pt x="257" y="1050"/>
                  <a:pt x="128" y="1182"/>
                  <a:pt x="0" y="1315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 Box 56"/>
          <p:cNvSpPr txBox="1">
            <a:spLocks noChangeArrowheads="1"/>
          </p:cNvSpPr>
          <p:nvPr/>
        </p:nvSpPr>
        <p:spPr bwMode="auto">
          <a:xfrm>
            <a:off x="6659563" y="4632102"/>
            <a:ext cx="2305050" cy="33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ko-KR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ea typeface="굴림" charset="-127"/>
              </a:rPr>
              <a:t>role-member binding</a:t>
            </a:r>
          </a:p>
        </p:txBody>
      </p:sp>
    </p:spTree>
    <p:extLst>
      <p:ext uri="{BB962C8B-B14F-4D97-AF65-F5344CB8AC3E}">
        <p14:creationId xmlns:p14="http://schemas.microsoft.com/office/powerpoint/2010/main" val="28502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46157" y="1134830"/>
            <a:ext cx="6120681" cy="6678242"/>
            <a:chOff x="2030506" y="30020"/>
            <a:chExt cx="7334250" cy="800236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277" y="30020"/>
              <a:ext cx="7096125" cy="581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506" y="621931"/>
              <a:ext cx="7334250" cy="7410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318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issue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Distribution </a:t>
            </a:r>
            <a:r>
              <a:rPr lang="ko-KR" altLang="en-US" dirty="0" smtClean="0"/>
              <a:t>시작하는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처음부터 </a:t>
            </a:r>
            <a:r>
              <a:rPr lang="en-US" altLang="ko-KR" dirty="0" smtClean="0"/>
              <a:t>group</a:t>
            </a:r>
            <a:r>
              <a:rPr lang="ko-KR" altLang="en-US" dirty="0" smtClean="0"/>
              <a:t>을 맺고 시작한다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Simple Transmission </a:t>
            </a:r>
            <a:r>
              <a:rPr lang="ko-KR" altLang="en-US" dirty="0" smtClean="0"/>
              <a:t>중에 </a:t>
            </a:r>
            <a:r>
              <a:rPr lang="en-US" altLang="ko-KR" dirty="0" smtClean="0"/>
              <a:t>another requester</a:t>
            </a:r>
            <a:r>
              <a:rPr lang="ko-KR" altLang="en-US" dirty="0" smtClean="0"/>
              <a:t>의 요청에 의해서 시작한다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이 방법으로 진행하려고 한다</a:t>
            </a:r>
            <a:r>
              <a:rPr lang="en-US" altLang="ko-KR" dirty="0" smtClean="0"/>
              <a:t>.)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37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이어받기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00175"/>
            <a:ext cx="6315327" cy="509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31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885897" y="2164550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139917" y="3032661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172400" y="3025206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39917" y="3618928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172400" y="3618929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23349" y="1556792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55831" y="1562505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72001" y="3939388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R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610391" y="4539092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36661" y="4539094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72000" y="4539093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72000" y="5125361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30" name="직선 화살표 연결선 29"/>
          <p:cNvCxnSpPr>
            <a:stCxn id="16" idx="3"/>
            <a:endCxn id="17" idx="1"/>
          </p:cNvCxnSpPr>
          <p:nvPr/>
        </p:nvCxnSpPr>
        <p:spPr>
          <a:xfrm>
            <a:off x="6347830" y="1788732"/>
            <a:ext cx="608001" cy="5713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9" idx="3"/>
            <a:endCxn id="10" idx="1"/>
          </p:cNvCxnSpPr>
          <p:nvPr/>
        </p:nvCxnSpPr>
        <p:spPr>
          <a:xfrm flipV="1">
            <a:off x="7564398" y="3257146"/>
            <a:ext cx="608002" cy="7455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4" idx="3"/>
            <a:endCxn id="15" idx="1"/>
          </p:cNvCxnSpPr>
          <p:nvPr/>
        </p:nvCxnSpPr>
        <p:spPr>
          <a:xfrm>
            <a:off x="7564398" y="3850868"/>
            <a:ext cx="608002" cy="1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0" idx="3"/>
            <a:endCxn id="21" idx="1"/>
          </p:cNvCxnSpPr>
          <p:nvPr/>
        </p:nvCxnSpPr>
        <p:spPr>
          <a:xfrm>
            <a:off x="4996482" y="4171328"/>
            <a:ext cx="613909" cy="599704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3" idx="3"/>
            <a:endCxn id="21" idx="1"/>
          </p:cNvCxnSpPr>
          <p:nvPr/>
        </p:nvCxnSpPr>
        <p:spPr>
          <a:xfrm flipV="1">
            <a:off x="4996481" y="4771032"/>
            <a:ext cx="613910" cy="1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4" idx="3"/>
            <a:endCxn id="21" idx="1"/>
          </p:cNvCxnSpPr>
          <p:nvPr/>
        </p:nvCxnSpPr>
        <p:spPr>
          <a:xfrm flipV="1">
            <a:off x="4996481" y="4771032"/>
            <a:ext cx="613910" cy="586269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1" idx="3"/>
            <a:endCxn id="22" idx="1"/>
          </p:cNvCxnSpPr>
          <p:nvPr/>
        </p:nvCxnSpPr>
        <p:spPr>
          <a:xfrm>
            <a:off x="6034872" y="4771032"/>
            <a:ext cx="601789" cy="2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1321176" y="1234509"/>
            <a:ext cx="2746768" cy="2254576"/>
            <a:chOff x="1321176" y="1234509"/>
            <a:chExt cx="2746768" cy="2254576"/>
          </a:xfrm>
        </p:grpSpPr>
        <p:sp>
          <p:nvSpPr>
            <p:cNvPr id="42" name="타원 41"/>
            <p:cNvSpPr/>
            <p:nvPr/>
          </p:nvSpPr>
          <p:spPr>
            <a:xfrm>
              <a:off x="1321176" y="1434507"/>
              <a:ext cx="2746768" cy="205457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589985" y="2136380"/>
              <a:ext cx="424481" cy="46387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451430" y="1234509"/>
              <a:ext cx="424481" cy="46387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257558" y="1896573"/>
              <a:ext cx="424481" cy="46387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P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화살표 연결선 25"/>
            <p:cNvCxnSpPr>
              <a:stCxn id="5" idx="3"/>
              <a:endCxn id="7" idx="1"/>
            </p:cNvCxnSpPr>
            <p:nvPr/>
          </p:nvCxnSpPr>
          <p:spPr>
            <a:xfrm flipV="1">
              <a:off x="2014466" y="2128513"/>
              <a:ext cx="1243092" cy="2398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64"/>
            <p:cNvSpPr/>
            <p:nvPr/>
          </p:nvSpPr>
          <p:spPr>
            <a:xfrm>
              <a:off x="3257558" y="2484290"/>
              <a:ext cx="424481" cy="46387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</a:rPr>
                <a:t>P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6" name="직선 화살표 연결선 65"/>
            <p:cNvCxnSpPr>
              <a:stCxn id="5" idx="3"/>
              <a:endCxn id="65" idx="1"/>
            </p:cNvCxnSpPr>
            <p:nvPr/>
          </p:nvCxnSpPr>
          <p:spPr>
            <a:xfrm>
              <a:off x="2014466" y="2368320"/>
              <a:ext cx="1243092" cy="347910"/>
            </a:xfrm>
            <a:prstGeom prst="straightConnector1">
              <a:avLst/>
            </a:prstGeom>
            <a:ln w="31750">
              <a:solidFill>
                <a:srgbClr val="0070C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 flipH="1">
              <a:off x="2694560" y="2120652"/>
              <a:ext cx="132078" cy="239800"/>
            </a:xfrm>
            <a:prstGeom prst="straightConnector1">
              <a:avLst/>
            </a:prstGeom>
            <a:ln w="3175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모서리가 둥근 직사각형 78"/>
          <p:cNvSpPr/>
          <p:nvPr/>
        </p:nvSpPr>
        <p:spPr>
          <a:xfrm>
            <a:off x="1187624" y="4323069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225075" y="4323069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3257558" y="4315614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257558" y="4909337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257558" y="3721024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>
            <a:stCxn id="79" idx="3"/>
            <a:endCxn id="80" idx="1"/>
          </p:cNvCxnSpPr>
          <p:nvPr/>
        </p:nvCxnSpPr>
        <p:spPr>
          <a:xfrm>
            <a:off x="1612105" y="4555009"/>
            <a:ext cx="612970" cy="0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endCxn id="83" idx="1"/>
          </p:cNvCxnSpPr>
          <p:nvPr/>
        </p:nvCxnSpPr>
        <p:spPr>
          <a:xfrm flipV="1">
            <a:off x="2969241" y="3952964"/>
            <a:ext cx="288317" cy="175349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80" idx="3"/>
            <a:endCxn id="81" idx="1"/>
          </p:cNvCxnSpPr>
          <p:nvPr/>
        </p:nvCxnSpPr>
        <p:spPr>
          <a:xfrm flipV="1">
            <a:off x="2649556" y="4547554"/>
            <a:ext cx="608002" cy="7455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endCxn id="82" idx="1"/>
          </p:cNvCxnSpPr>
          <p:nvPr/>
        </p:nvCxnSpPr>
        <p:spPr>
          <a:xfrm>
            <a:off x="2969241" y="5003978"/>
            <a:ext cx="288317" cy="137299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>
            <a:off x="2897995" y="4887886"/>
            <a:ext cx="142492" cy="237488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 flipV="1">
            <a:off x="2875911" y="4038472"/>
            <a:ext cx="237488" cy="176205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19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110140" y="2144816"/>
            <a:ext cx="2253948" cy="16418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94889" y="1826694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타원 6"/>
          <p:cNvSpPr/>
          <p:nvPr/>
        </p:nvSpPr>
        <p:spPr>
          <a:xfrm>
            <a:off x="1619672" y="2098924"/>
            <a:ext cx="2170704" cy="17197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428400" y="1813988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75856" y="2650422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457393" y="3036127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13" idx="3"/>
            <a:endCxn id="15" idx="1"/>
          </p:cNvCxnSpPr>
          <p:nvPr/>
        </p:nvCxnSpPr>
        <p:spPr>
          <a:xfrm>
            <a:off x="3700337" y="2882362"/>
            <a:ext cx="757056" cy="385705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4457393" y="2444603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endCxn id="23" idx="1"/>
          </p:cNvCxnSpPr>
          <p:nvPr/>
        </p:nvCxnSpPr>
        <p:spPr>
          <a:xfrm flipV="1">
            <a:off x="3975179" y="2676543"/>
            <a:ext cx="482214" cy="92140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3938574" y="2627837"/>
            <a:ext cx="97900" cy="262951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2029244" y="2339046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endCxn id="28" idx="3"/>
          </p:cNvCxnSpPr>
          <p:nvPr/>
        </p:nvCxnSpPr>
        <p:spPr>
          <a:xfrm flipH="1" flipV="1">
            <a:off x="2453725" y="2570986"/>
            <a:ext cx="566377" cy="252688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2931421" y="2689087"/>
            <a:ext cx="142492" cy="237488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44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835696" y="2276872"/>
            <a:ext cx="2376264" cy="23042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88582" y="3184798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789506" y="2060904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390431" y="2630836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6" idx="3"/>
            <a:endCxn id="8" idx="1"/>
          </p:cNvCxnSpPr>
          <p:nvPr/>
        </p:nvCxnSpPr>
        <p:spPr>
          <a:xfrm flipV="1">
            <a:off x="2613063" y="2862776"/>
            <a:ext cx="777368" cy="553962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390431" y="3184798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6" idx="3"/>
            <a:endCxn id="10" idx="1"/>
          </p:cNvCxnSpPr>
          <p:nvPr/>
        </p:nvCxnSpPr>
        <p:spPr>
          <a:xfrm>
            <a:off x="2613063" y="3416738"/>
            <a:ext cx="777368" cy="0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390430" y="3738760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6" idx="3"/>
            <a:endCxn id="14" idx="1"/>
          </p:cNvCxnSpPr>
          <p:nvPr/>
        </p:nvCxnSpPr>
        <p:spPr>
          <a:xfrm>
            <a:off x="2613063" y="3416738"/>
            <a:ext cx="777367" cy="553962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016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835696" y="2276872"/>
            <a:ext cx="2376264" cy="23042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88582" y="3184798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789506" y="2060904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9" name="직선 화살표 연결선 8"/>
          <p:cNvCxnSpPr>
            <a:stCxn id="13" idx="3"/>
          </p:cNvCxnSpPr>
          <p:nvPr/>
        </p:nvCxnSpPr>
        <p:spPr>
          <a:xfrm>
            <a:off x="2613062" y="2863136"/>
            <a:ext cx="446770" cy="553602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390431" y="3184798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6" idx="3"/>
            <a:endCxn id="10" idx="1"/>
          </p:cNvCxnSpPr>
          <p:nvPr/>
        </p:nvCxnSpPr>
        <p:spPr>
          <a:xfrm>
            <a:off x="2613063" y="3416738"/>
            <a:ext cx="777368" cy="0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5" idx="3"/>
          </p:cNvCxnSpPr>
          <p:nvPr/>
        </p:nvCxnSpPr>
        <p:spPr>
          <a:xfrm flipV="1">
            <a:off x="2613061" y="3416738"/>
            <a:ext cx="446771" cy="553962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2188581" y="2631196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88580" y="3738760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869727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885897" y="2164550"/>
            <a:ext cx="424481" cy="463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923348" y="2164550"/>
            <a:ext cx="424481" cy="4638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831" y="2157095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55831" y="2750818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55831" y="1562505"/>
            <a:ext cx="424481" cy="4638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5" idx="3"/>
            <a:endCxn id="6" idx="1"/>
          </p:cNvCxnSpPr>
          <p:nvPr/>
        </p:nvCxnSpPr>
        <p:spPr>
          <a:xfrm>
            <a:off x="5310378" y="2396490"/>
            <a:ext cx="612970" cy="0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  <a:endCxn id="11" idx="1"/>
          </p:cNvCxnSpPr>
          <p:nvPr/>
        </p:nvCxnSpPr>
        <p:spPr>
          <a:xfrm flipV="1">
            <a:off x="6347829" y="1794445"/>
            <a:ext cx="608002" cy="602045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3"/>
            <a:endCxn id="7" idx="1"/>
          </p:cNvCxnSpPr>
          <p:nvPr/>
        </p:nvCxnSpPr>
        <p:spPr>
          <a:xfrm flipV="1">
            <a:off x="6347829" y="2389035"/>
            <a:ext cx="608002" cy="7455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3"/>
            <a:endCxn id="9" idx="1"/>
          </p:cNvCxnSpPr>
          <p:nvPr/>
        </p:nvCxnSpPr>
        <p:spPr>
          <a:xfrm>
            <a:off x="6347829" y="2396490"/>
            <a:ext cx="608002" cy="586268"/>
          </a:xfrm>
          <a:prstGeom prst="straightConnector1">
            <a:avLst/>
          </a:prstGeom>
          <a:ln w="317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62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_ </a:t>
            </a:r>
            <a:r>
              <a:rPr lang="en-US" altLang="ko-KR" dirty="0" err="1" smtClean="0"/>
              <a:t>BrokerAgentDB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0565" b="56915"/>
          <a:stretch/>
        </p:blipFill>
        <p:spPr>
          <a:xfrm>
            <a:off x="755576" y="1700808"/>
            <a:ext cx="7704856" cy="37590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2584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_ </a:t>
            </a:r>
            <a:r>
              <a:rPr lang="en-US" altLang="ko-KR" dirty="0" err="1" smtClean="0"/>
              <a:t>ContentDB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6125" b="58221"/>
          <a:stretch/>
        </p:blipFill>
        <p:spPr>
          <a:xfrm>
            <a:off x="-1260648" y="1963581"/>
            <a:ext cx="10873207" cy="3645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390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Dynamic Service-Device Binding</a:t>
            </a:r>
            <a:endParaRPr lang="ko-KR" altLang="en-US" dirty="0"/>
          </a:p>
        </p:txBody>
      </p:sp>
      <p:pic>
        <p:nvPicPr>
          <p:cNvPr id="4" name="Picture 9" descr="\\.PSF\.Home\Documents\CUS\Promotion\Leaflet, Banner, Panel, Illust 2008.11\illus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886075"/>
            <a:ext cx="5834063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7544" y="1556792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dirty="0" smtClean="0"/>
              <a:t>Goal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Role</a:t>
            </a:r>
            <a:r>
              <a:rPr lang="ko-KR" altLang="en-US" dirty="0" smtClean="0"/>
              <a:t>이라는 </a:t>
            </a:r>
            <a:r>
              <a:rPr lang="ko-KR" altLang="en-US" dirty="0"/>
              <a:t>추상화된 단위로 협업서비스를 개발함으로써 생산성 및 </a:t>
            </a:r>
            <a:r>
              <a:rPr lang="ko-KR" altLang="en-US" dirty="0" err="1"/>
              <a:t>재사용성</a:t>
            </a:r>
            <a:r>
              <a:rPr lang="ko-KR" altLang="en-US" dirty="0"/>
              <a:t> 극대화 </a:t>
            </a:r>
            <a:r>
              <a:rPr lang="en-US" altLang="ko-KR" dirty="0"/>
              <a:t>(Goal-Oriented Cooperation)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dirty="0" smtClean="0"/>
              <a:t>Role</a:t>
            </a:r>
            <a:r>
              <a:rPr lang="ko-KR" altLang="en-US" dirty="0" smtClean="0"/>
              <a:t>은 실제 </a:t>
            </a:r>
            <a:r>
              <a:rPr lang="ko-KR" altLang="en-US" dirty="0"/>
              <a:t>실행환경에서 가장 적합한 디바이스로 바인딩 </a:t>
            </a:r>
            <a:r>
              <a:rPr lang="en-US" altLang="ko-KR" dirty="0"/>
              <a:t>(Role-member Binding)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657850" y="3519488"/>
            <a:ext cx="2624138" cy="1452562"/>
            <a:chOff x="5657850" y="3519488"/>
            <a:chExt cx="2624138" cy="1452562"/>
          </a:xfrm>
        </p:grpSpPr>
        <p:sp>
          <p:nvSpPr>
            <p:cNvPr id="15" name="타원 14"/>
            <p:cNvSpPr/>
            <p:nvPr/>
          </p:nvSpPr>
          <p:spPr>
            <a:xfrm>
              <a:off x="6110288" y="3971925"/>
              <a:ext cx="180975" cy="18097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57850" y="4152900"/>
              <a:ext cx="904875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member1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6562725" y="4695825"/>
              <a:ext cx="180975" cy="18097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43700" y="4695825"/>
              <a:ext cx="904875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member2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05650" y="3519488"/>
              <a:ext cx="1176338" cy="4619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Community Instance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>
              <a:stCxn id="15" idx="6"/>
              <a:endCxn id="22" idx="2"/>
            </p:cNvCxnSpPr>
            <p:nvPr/>
          </p:nvCxnSpPr>
          <p:spPr>
            <a:xfrm flipV="1">
              <a:off x="6291263" y="3927475"/>
              <a:ext cx="542925" cy="13493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4"/>
              <a:endCxn id="17" idx="0"/>
            </p:cNvCxnSpPr>
            <p:nvPr/>
          </p:nvCxnSpPr>
          <p:spPr>
            <a:xfrm rot="5400000">
              <a:off x="6495257" y="4220369"/>
              <a:ext cx="633412" cy="3175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6834188" y="3790950"/>
              <a:ext cx="271462" cy="27146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31640" y="3328020"/>
            <a:ext cx="2895600" cy="1181100"/>
            <a:chOff x="1314450" y="3338513"/>
            <a:chExt cx="2895600" cy="1181100"/>
          </a:xfrm>
        </p:grpSpPr>
        <p:sp>
          <p:nvSpPr>
            <p:cNvPr id="25" name="타원 24"/>
            <p:cNvSpPr/>
            <p:nvPr/>
          </p:nvSpPr>
          <p:spPr>
            <a:xfrm>
              <a:off x="2128838" y="3609975"/>
              <a:ext cx="271462" cy="27146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6" name="그룹 29"/>
            <p:cNvGrpSpPr>
              <a:grpSpLocks/>
            </p:cNvGrpSpPr>
            <p:nvPr/>
          </p:nvGrpSpPr>
          <p:grpSpPr bwMode="auto">
            <a:xfrm>
              <a:off x="1314450" y="3338513"/>
              <a:ext cx="2895600" cy="1181100"/>
              <a:chOff x="1314432" y="3338512"/>
              <a:chExt cx="2895616" cy="1181879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3214681" y="4153436"/>
                <a:ext cx="180976" cy="18109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305168" y="3972342"/>
                <a:ext cx="904880" cy="27640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2128825" y="4334530"/>
                <a:ext cx="180976" cy="18109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14432" y="4243984"/>
                <a:ext cx="904880" cy="27640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member2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14432" y="3338512"/>
                <a:ext cx="1176345" cy="4622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Community Instance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cxnSp>
            <p:nvCxnSpPr>
              <p:cNvPr id="32" name="직선 연결선 31"/>
              <p:cNvCxnSpPr>
                <a:stCxn id="25" idx="5"/>
                <a:endCxn id="27" idx="2"/>
              </p:cNvCxnSpPr>
              <p:nvPr/>
            </p:nvCxnSpPr>
            <p:spPr>
              <a:xfrm rot="16200000" flipH="1">
                <a:off x="2586690" y="3615992"/>
                <a:ext cx="401903" cy="85408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>
                <a:stCxn id="25" idx="4"/>
                <a:endCxn id="29" idx="0"/>
              </p:cNvCxnSpPr>
              <p:nvPr/>
            </p:nvCxnSpPr>
            <p:spPr>
              <a:xfrm rot="5400000">
                <a:off x="2015963" y="4085144"/>
                <a:ext cx="452735" cy="46038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39588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_ </a:t>
            </a:r>
            <a:r>
              <a:rPr lang="en-US" altLang="ko-KR" dirty="0" err="1" smtClean="0"/>
              <a:t>DevicePropertyDB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564" b="57872"/>
          <a:stretch/>
        </p:blipFill>
        <p:spPr>
          <a:xfrm>
            <a:off x="-2124744" y="1844824"/>
            <a:ext cx="12501479" cy="3675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9185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_ </a:t>
            </a:r>
            <a:r>
              <a:rPr lang="en-US" altLang="ko-KR" dirty="0" err="1" smtClean="0"/>
              <a:t>RPAgentDB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20568" b="58221"/>
          <a:stretch/>
        </p:blipFill>
        <p:spPr>
          <a:xfrm>
            <a:off x="-540568" y="1700808"/>
            <a:ext cx="10297144" cy="3645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43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e.g. </a:t>
            </a:r>
            <a:r>
              <a:rPr lang="en-US" altLang="ko-KR" dirty="0" err="1" smtClean="0"/>
              <a:t>usa</a:t>
            </a:r>
            <a:r>
              <a:rPr lang="en-US" altLang="ko-KR" dirty="0" smtClean="0"/>
              <a:t> protocol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898937"/>
              </p:ext>
            </p:extLst>
          </p:nvPr>
        </p:nvGraphicFramePr>
        <p:xfrm>
          <a:off x="1066814" y="4653136"/>
          <a:ext cx="56007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875"/>
                <a:gridCol w="762000"/>
                <a:gridCol w="714375"/>
                <a:gridCol w="781050"/>
                <a:gridCol w="733425"/>
                <a:gridCol w="990600"/>
                <a:gridCol w="714375"/>
              </a:tblGrid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Kind of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Field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Header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Message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octets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0~5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7~12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15~90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Field 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DEP_MAC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DEP_AGT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DTN_MAC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DTN_AGT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Service_Index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Message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Data 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u08[6]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u08[6]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var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150" y="1261132"/>
            <a:ext cx="95821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120" y="1020155"/>
            <a:ext cx="5105512" cy="457200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20688"/>
            <a:ext cx="5131302" cy="52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210007"/>
            <a:ext cx="7500937" cy="1936639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56792"/>
            <a:ext cx="9144000" cy="13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른쪽 화살표 23"/>
          <p:cNvSpPr/>
          <p:nvPr/>
        </p:nvSpPr>
        <p:spPr>
          <a:xfrm rot="10800000">
            <a:off x="2555777" y="2753808"/>
            <a:ext cx="1300693" cy="19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579110" y="2454246"/>
            <a:ext cx="1300693" cy="19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688712" y="2338289"/>
            <a:ext cx="535596" cy="653275"/>
            <a:chOff x="7292186" y="2249448"/>
            <a:chExt cx="648072" cy="79046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0381" y="2486664"/>
              <a:ext cx="385596" cy="553247"/>
            </a:xfrm>
            <a:prstGeom prst="rect">
              <a:avLst/>
            </a:prstGeom>
          </p:spPr>
        </p:pic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7292186" y="2249448"/>
              <a:ext cx="648072" cy="2054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Clr>
                  <a:schemeClr val="tx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2000" b="1" kern="1200">
                  <a:solidFill>
                    <a:schemeClr val="bg1">
                      <a:lumMod val="50000"/>
                    </a:schemeClr>
                  </a:solidFill>
                  <a:effectLst/>
                  <a:latin typeface="Trebuchet MS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ts val="30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Font typeface="Arial" pitchFamily="34" charset="0"/>
                <a:buChar char="•"/>
                <a:defRPr sz="1500" b="1" kern="120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ts val="300"/>
                </a:spcBef>
                <a:buClr>
                  <a:srgbClr val="00B0F0"/>
                </a:buClr>
                <a:buFont typeface="Arial" pitchFamily="34" charset="0"/>
                <a:buChar char="•"/>
                <a:defRPr lang="ko-KR" altLang="en-US" sz="1500" b="1" kern="1200" smtClean="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Clr>
                  <a:srgbClr val="00B0F0"/>
                </a:buClr>
                <a:buFont typeface="Arial" pitchFamily="34" charset="0"/>
                <a:buChar char="–"/>
                <a:defRPr lang="ko-KR" altLang="en-US" sz="1500" b="1" kern="1200" smtClean="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Clr>
                  <a:srgbClr val="00B0F0"/>
                </a:buClr>
                <a:buFont typeface="Arial" pitchFamily="34" charset="0"/>
                <a:buChar char="»"/>
                <a:defRPr lang="ko-KR" altLang="en-US" sz="1500" b="1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800" dirty="0" smtClean="0"/>
                <a:t>Device B</a:t>
              </a:r>
              <a:endParaRPr lang="ko-KR" altLang="en-US" sz="8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284870" y="2322326"/>
            <a:ext cx="535596" cy="636505"/>
            <a:chOff x="4880935" y="2156311"/>
            <a:chExt cx="648072" cy="770171"/>
          </a:xfrm>
        </p:grpSpPr>
        <p:graphicFrame>
          <p:nvGraphicFramePr>
            <p:cNvPr id="10" name="개체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1025293"/>
                </p:ext>
              </p:extLst>
            </p:nvPr>
          </p:nvGraphicFramePr>
          <p:xfrm>
            <a:off x="4985580" y="2374032"/>
            <a:ext cx="342900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" name="Image" r:id="rId4" imgW="342720" imgH="552240" progId="Photoshop.Image.13">
                    <p:embed/>
                  </p:oleObj>
                </mc:Choice>
                <mc:Fallback>
                  <p:oleObj name="Image" r:id="rId4" imgW="342720" imgH="55224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985580" y="2374032"/>
                          <a:ext cx="342900" cy="552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4880935" y="2156311"/>
              <a:ext cx="648072" cy="2054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Clr>
                  <a:schemeClr val="tx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2000" b="1" kern="1200">
                  <a:solidFill>
                    <a:schemeClr val="bg1">
                      <a:lumMod val="50000"/>
                    </a:schemeClr>
                  </a:solidFill>
                  <a:effectLst/>
                  <a:latin typeface="Trebuchet MS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ts val="30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Font typeface="Arial" pitchFamily="34" charset="0"/>
                <a:buChar char="•"/>
                <a:defRPr sz="1500" b="1" kern="120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ts val="300"/>
                </a:spcBef>
                <a:buClr>
                  <a:srgbClr val="00B0F0"/>
                </a:buClr>
                <a:buFont typeface="Arial" pitchFamily="34" charset="0"/>
                <a:buChar char="•"/>
                <a:defRPr lang="ko-KR" altLang="en-US" sz="1500" b="1" kern="1200" smtClean="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Clr>
                  <a:srgbClr val="00B0F0"/>
                </a:buClr>
                <a:buFont typeface="Arial" pitchFamily="34" charset="0"/>
                <a:buChar char="–"/>
                <a:defRPr lang="ko-KR" altLang="en-US" sz="1500" b="1" kern="1200" smtClean="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Clr>
                  <a:srgbClr val="00B0F0"/>
                </a:buClr>
                <a:buFont typeface="Arial" pitchFamily="34" charset="0"/>
                <a:buChar char="»"/>
                <a:defRPr lang="ko-KR" altLang="en-US" sz="1500" b="1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800" dirty="0" smtClean="0"/>
                <a:t>Device C</a:t>
              </a:r>
              <a:endParaRPr lang="ko-KR" altLang="en-US" sz="8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71544" y="2182715"/>
            <a:ext cx="535596" cy="734499"/>
            <a:chOff x="3173868" y="2075838"/>
            <a:chExt cx="648072" cy="8887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5884" y="2276872"/>
              <a:ext cx="337603" cy="687710"/>
            </a:xfrm>
            <a:prstGeom prst="rect">
              <a:avLst/>
            </a:prstGeom>
          </p:spPr>
        </p:pic>
        <p:sp>
          <p:nvSpPr>
            <p:cNvPr id="15" name="내용 개체 틀 2"/>
            <p:cNvSpPr txBox="1">
              <a:spLocks/>
            </p:cNvSpPr>
            <p:nvPr/>
          </p:nvSpPr>
          <p:spPr>
            <a:xfrm>
              <a:off x="3173868" y="2075838"/>
              <a:ext cx="648072" cy="2054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Clr>
                  <a:schemeClr val="tx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2000" b="1" kern="1200">
                  <a:solidFill>
                    <a:schemeClr val="bg1">
                      <a:lumMod val="50000"/>
                    </a:schemeClr>
                  </a:solidFill>
                  <a:effectLst/>
                  <a:latin typeface="Trebuchet MS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ts val="30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Font typeface="Arial" pitchFamily="34" charset="0"/>
                <a:buChar char="•"/>
                <a:defRPr sz="1500" b="1" kern="120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ts val="300"/>
                </a:spcBef>
                <a:buClr>
                  <a:srgbClr val="00B0F0"/>
                </a:buClr>
                <a:buFont typeface="Arial" pitchFamily="34" charset="0"/>
                <a:buChar char="•"/>
                <a:defRPr lang="ko-KR" altLang="en-US" sz="1500" b="1" kern="1200" smtClean="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Clr>
                  <a:srgbClr val="00B0F0"/>
                </a:buClr>
                <a:buFont typeface="Arial" pitchFamily="34" charset="0"/>
                <a:buChar char="–"/>
                <a:defRPr lang="ko-KR" altLang="en-US" sz="1500" b="1" kern="1200" smtClean="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Clr>
                  <a:srgbClr val="00B0F0"/>
                </a:buClr>
                <a:buFont typeface="Arial" pitchFamily="34" charset="0"/>
                <a:buChar char="»"/>
                <a:defRPr lang="ko-KR" altLang="en-US" sz="1500" b="1" kern="1200" dirty="0">
                  <a:solidFill>
                    <a:schemeClr val="bg1">
                      <a:lumMod val="65000"/>
                    </a:schemeClr>
                  </a:solidFill>
                  <a:effectLst/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800" dirty="0" smtClean="0"/>
                <a:t>Device A</a:t>
              </a:r>
              <a:endParaRPr lang="ko-KR" altLang="en-US" sz="800" dirty="0"/>
            </a:p>
          </p:txBody>
        </p:sp>
      </p:grpSp>
      <p:cxnSp>
        <p:nvCxnSpPr>
          <p:cNvPr id="26" name="직선 화살표 연결선 25"/>
          <p:cNvCxnSpPr/>
          <p:nvPr/>
        </p:nvCxnSpPr>
        <p:spPr>
          <a:xfrm>
            <a:off x="2555777" y="3068960"/>
            <a:ext cx="13006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3980643" y="2589986"/>
            <a:ext cx="269763" cy="266568"/>
            <a:chOff x="2733419" y="4080700"/>
            <a:chExt cx="326413" cy="322548"/>
          </a:xfrm>
        </p:grpSpPr>
        <p:sp>
          <p:nvSpPr>
            <p:cNvPr id="35" name="타원 34"/>
            <p:cNvSpPr/>
            <p:nvPr/>
          </p:nvSpPr>
          <p:spPr>
            <a:xfrm>
              <a:off x="2733419" y="4080700"/>
              <a:ext cx="322548" cy="322548"/>
            </a:xfrm>
            <a:prstGeom prst="ellipse">
              <a:avLst/>
            </a:prstGeom>
            <a:noFill/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>
              <a:off x="3059832" y="4271210"/>
              <a:ext cx="0" cy="18778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2159875" y="2589986"/>
            <a:ext cx="269763" cy="266568"/>
            <a:chOff x="2473999" y="2630165"/>
            <a:chExt cx="326413" cy="322548"/>
          </a:xfrm>
        </p:grpSpPr>
        <p:sp>
          <p:nvSpPr>
            <p:cNvPr id="47" name="타원 46"/>
            <p:cNvSpPr/>
            <p:nvPr/>
          </p:nvSpPr>
          <p:spPr>
            <a:xfrm>
              <a:off x="2473999" y="2630165"/>
              <a:ext cx="322548" cy="322548"/>
            </a:xfrm>
            <a:prstGeom prst="ellipse">
              <a:avLst/>
            </a:prstGeom>
            <a:noFill/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>
              <a:off x="2800412" y="2820675"/>
              <a:ext cx="0" cy="18778"/>
            </a:xfrm>
            <a:prstGeom prst="straightConnector1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내용 개체 틀 2"/>
          <p:cNvSpPr txBox="1">
            <a:spLocks/>
          </p:cNvSpPr>
          <p:nvPr/>
        </p:nvSpPr>
        <p:spPr>
          <a:xfrm>
            <a:off x="2094207" y="2421703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20 sec</a:t>
            </a:r>
            <a:endParaRPr lang="ko-KR" altLang="en-US" sz="800" dirty="0"/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2971544" y="3121579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20 sec</a:t>
            </a:r>
            <a:endParaRPr lang="ko-KR" altLang="en-US" sz="800" dirty="0"/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916232" y="2425098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20 sec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9703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른쪽 화살표 23"/>
          <p:cNvSpPr/>
          <p:nvPr/>
        </p:nvSpPr>
        <p:spPr>
          <a:xfrm rot="10800000">
            <a:off x="2555777" y="2753808"/>
            <a:ext cx="1300693" cy="19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579110" y="2454246"/>
            <a:ext cx="1300693" cy="19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29" y="2534335"/>
            <a:ext cx="318674" cy="457229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688712" y="2338289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Device B</a:t>
            </a:r>
            <a:endParaRPr lang="ko-KR" altLang="en-US" sz="800" dirty="0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/>
        </p:nvGraphicFramePr>
        <p:xfrm>
          <a:off x="4371353" y="2502261"/>
          <a:ext cx="283388" cy="45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Image" r:id="rId4" imgW="342720" imgH="552240" progId="Photoshop.Image.13">
                  <p:embed/>
                </p:oleObj>
              </mc:Choice>
              <mc:Fallback>
                <p:oleObj name="Image" r:id="rId4" imgW="342720" imgH="55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1353" y="2502261"/>
                        <a:ext cx="283388" cy="45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4284870" y="2322326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Device C</a:t>
            </a:r>
            <a:endParaRPr lang="ko-KR" altLang="en-US" sz="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384" y="2348859"/>
            <a:ext cx="279010" cy="568355"/>
          </a:xfrm>
          <a:prstGeom prst="rect">
            <a:avLst/>
          </a:prstGeom>
        </p:spPr>
      </p:pic>
      <p:sp>
        <p:nvSpPr>
          <p:cNvPr id="15" name="내용 개체 틀 2"/>
          <p:cNvSpPr txBox="1">
            <a:spLocks/>
          </p:cNvSpPr>
          <p:nvPr/>
        </p:nvSpPr>
        <p:spPr>
          <a:xfrm>
            <a:off x="2971544" y="2182715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Device A</a:t>
            </a:r>
            <a:endParaRPr lang="ko-KR" altLang="en-US" sz="800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555777" y="3068960"/>
            <a:ext cx="13006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980643" y="2589986"/>
            <a:ext cx="266569" cy="266568"/>
          </a:xfrm>
          <a:prstGeom prst="ellipse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4250406" y="2747432"/>
            <a:ext cx="0" cy="15519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159875" y="2589986"/>
            <a:ext cx="266569" cy="266568"/>
          </a:xfrm>
          <a:prstGeom prst="ellipse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2429638" y="2747432"/>
            <a:ext cx="0" cy="15519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/>
          <p:cNvSpPr txBox="1">
            <a:spLocks/>
          </p:cNvSpPr>
          <p:nvPr/>
        </p:nvSpPr>
        <p:spPr>
          <a:xfrm>
            <a:off x="2094207" y="2421703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20 sec</a:t>
            </a:r>
            <a:endParaRPr lang="ko-KR" altLang="en-US" sz="800" dirty="0"/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2971544" y="3121579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20 sec</a:t>
            </a:r>
            <a:endParaRPr lang="ko-KR" altLang="en-US" sz="800" dirty="0"/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3916232" y="2425098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20 sec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264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40300"/>
            <a:ext cx="3497214" cy="995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1981267"/>
            <a:ext cx="3497213" cy="1008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35" y="3491213"/>
            <a:ext cx="3497214" cy="995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35" y="4808761"/>
            <a:ext cx="3497213" cy="1008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1619672" y="3625668"/>
            <a:ext cx="360040" cy="419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0" dirty="0" smtClean="0"/>
              <a:t>B</a:t>
            </a:r>
            <a:endParaRPr lang="ko-KR" altLang="en-US" sz="1200" b="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619672" y="4980772"/>
            <a:ext cx="360040" cy="419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0" dirty="0" smtClean="0"/>
              <a:t>B</a:t>
            </a:r>
            <a:endParaRPr lang="ko-KR" altLang="en-US" sz="1200" b="0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3565707" y="4980772"/>
            <a:ext cx="360040" cy="419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0" dirty="0" smtClean="0"/>
              <a:t>B</a:t>
            </a:r>
            <a:endParaRPr lang="ko-KR" altLang="en-US" sz="1200" b="0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3563888" y="3616048"/>
            <a:ext cx="360040" cy="419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0" dirty="0" smtClean="0"/>
              <a:t>B</a:t>
            </a:r>
            <a:endParaRPr lang="ko-KR" altLang="en-US" sz="1200" b="0" dirty="0"/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2760224" y="4985428"/>
            <a:ext cx="360040" cy="419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0" dirty="0" smtClean="0"/>
              <a:t>C</a:t>
            </a:r>
            <a:endParaRPr lang="ko-KR" altLang="en-US" sz="1200" b="0" dirty="0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2432175" y="3621733"/>
            <a:ext cx="1034902" cy="57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100" b="0" dirty="0" smtClean="0"/>
              <a:t>disconnected</a:t>
            </a:r>
            <a:endParaRPr lang="ko-KR" altLang="en-US" sz="1100" b="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432175" y="4808761"/>
            <a:ext cx="0" cy="85248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13960" y="4813955"/>
            <a:ext cx="0" cy="85248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432175" y="3483521"/>
            <a:ext cx="0" cy="85248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413597" y="3481240"/>
            <a:ext cx="0" cy="85248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 txBox="1">
            <a:spLocks/>
          </p:cNvSpPr>
          <p:nvPr/>
        </p:nvSpPr>
        <p:spPr>
          <a:xfrm>
            <a:off x="4102176" y="5310367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bits/sec</a:t>
            </a:r>
            <a:endParaRPr lang="ko-KR" altLang="en-US" sz="800" dirty="0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4082441" y="3962569"/>
            <a:ext cx="535596" cy="169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b="1" kern="1200">
                <a:solidFill>
                  <a:schemeClr val="bg1">
                    <a:lumMod val="50000"/>
                  </a:schemeClr>
                </a:solidFill>
                <a:effectLst/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ts val="3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  <a:defRPr sz="1500" b="1" kern="120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ts val="300"/>
              </a:spcBef>
              <a:buClr>
                <a:srgbClr val="00B0F0"/>
              </a:buClr>
              <a:buFont typeface="Arial" pitchFamily="34" charset="0"/>
              <a:buChar char="•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–"/>
              <a:defRPr lang="ko-KR" altLang="en-US" sz="1500" b="1" kern="1200" smtClean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00B0F0"/>
              </a:buClr>
              <a:buFont typeface="Arial" pitchFamily="34" charset="0"/>
              <a:buChar char="»"/>
              <a:defRPr lang="ko-KR" altLang="en-US" sz="150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800" dirty="0" smtClean="0"/>
              <a:t>bits/sec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591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타원 173"/>
          <p:cNvSpPr/>
          <p:nvPr/>
        </p:nvSpPr>
        <p:spPr>
          <a:xfrm>
            <a:off x="5701683" y="4365104"/>
            <a:ext cx="662204" cy="6658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/>
          <p:cNvSpPr/>
          <p:nvPr/>
        </p:nvSpPr>
        <p:spPr>
          <a:xfrm>
            <a:off x="5773621" y="4439687"/>
            <a:ext cx="520390" cy="5134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/>
          <p:cNvSpPr/>
          <p:nvPr/>
        </p:nvSpPr>
        <p:spPr>
          <a:xfrm>
            <a:off x="4788024" y="3645024"/>
            <a:ext cx="520390" cy="5134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543567" y="1359428"/>
            <a:ext cx="646449" cy="6755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557724" y="805620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082099" y="1143403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234499" y="2295531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866791" y="2295531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3097771" y="889031"/>
            <a:ext cx="646449" cy="6755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779744" y="1368448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15621" y="1836617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2810291" y="582597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866075" y="582597"/>
            <a:ext cx="1642678" cy="24827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 rot="20192798">
            <a:off x="2624396" y="217236"/>
            <a:ext cx="1667933" cy="2113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571" y="113035"/>
            <a:ext cx="3635896" cy="3096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5" idx="4"/>
            <a:endCxn id="4" idx="0"/>
          </p:cNvCxnSpPr>
          <p:nvPr/>
        </p:nvCxnSpPr>
        <p:spPr>
          <a:xfrm>
            <a:off x="1719337" y="1143403"/>
            <a:ext cx="147455" cy="216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4" idx="2"/>
          </p:cNvCxnSpPr>
          <p:nvPr/>
        </p:nvCxnSpPr>
        <p:spPr>
          <a:xfrm>
            <a:off x="1217865" y="1481186"/>
            <a:ext cx="325702" cy="216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7"/>
            <a:endCxn id="4" idx="3"/>
          </p:cNvCxnSpPr>
          <p:nvPr/>
        </p:nvCxnSpPr>
        <p:spPr>
          <a:xfrm flipV="1">
            <a:off x="1510389" y="1936060"/>
            <a:ext cx="127848" cy="408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4" idx="4"/>
            <a:endCxn id="8" idx="0"/>
          </p:cNvCxnSpPr>
          <p:nvPr/>
        </p:nvCxnSpPr>
        <p:spPr>
          <a:xfrm>
            <a:off x="1866792" y="2034994"/>
            <a:ext cx="161612" cy="2605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9" idx="2"/>
            <a:endCxn id="12" idx="5"/>
          </p:cNvCxnSpPr>
          <p:nvPr/>
        </p:nvCxnSpPr>
        <p:spPr>
          <a:xfrm flipH="1" flipV="1">
            <a:off x="3086181" y="870913"/>
            <a:ext cx="11590" cy="3559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0"/>
            <a:endCxn id="9" idx="4"/>
          </p:cNvCxnSpPr>
          <p:nvPr/>
        </p:nvCxnSpPr>
        <p:spPr>
          <a:xfrm flipH="1" flipV="1">
            <a:off x="3420996" y="1564597"/>
            <a:ext cx="56238" cy="272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0" idx="0"/>
            <a:endCxn id="9" idx="5"/>
          </p:cNvCxnSpPr>
          <p:nvPr/>
        </p:nvCxnSpPr>
        <p:spPr>
          <a:xfrm flipH="1">
            <a:off x="3649550" y="1368448"/>
            <a:ext cx="291807" cy="972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9" idx="3"/>
            <a:endCxn id="4" idx="6"/>
          </p:cNvCxnSpPr>
          <p:nvPr/>
        </p:nvCxnSpPr>
        <p:spPr>
          <a:xfrm flipH="1">
            <a:off x="2190016" y="1465663"/>
            <a:ext cx="1002425" cy="231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98168" y="2840047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Mobile Ad-Hoc</a:t>
            </a:r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5724128" y="1560390"/>
            <a:ext cx="484836" cy="445796"/>
          </a:xfrm>
          <a:prstGeom prst="ellipse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5446156" y="881226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4970531" y="1219009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81" name="타원 80"/>
          <p:cNvSpPr/>
          <p:nvPr/>
        </p:nvSpPr>
        <p:spPr>
          <a:xfrm>
            <a:off x="5122931" y="2371137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5755223" y="2371137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7668176" y="1444054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7204053" y="1912223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86" name="타원 85"/>
          <p:cNvSpPr/>
          <p:nvPr/>
        </p:nvSpPr>
        <p:spPr>
          <a:xfrm>
            <a:off x="6698723" y="658203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cxnSp>
        <p:nvCxnSpPr>
          <p:cNvPr id="89" name="직선 화살표 연결선 88"/>
          <p:cNvCxnSpPr>
            <a:stCxn id="80" idx="7"/>
            <a:endCxn id="79" idx="3"/>
          </p:cNvCxnSpPr>
          <p:nvPr/>
        </p:nvCxnSpPr>
        <p:spPr>
          <a:xfrm flipV="1">
            <a:off x="5246421" y="1169542"/>
            <a:ext cx="247070" cy="98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81" idx="0"/>
          </p:cNvCxnSpPr>
          <p:nvPr/>
        </p:nvCxnSpPr>
        <p:spPr>
          <a:xfrm>
            <a:off x="5106297" y="1556792"/>
            <a:ext cx="178247" cy="814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1" idx="6"/>
            <a:endCxn id="82" idx="2"/>
          </p:cNvCxnSpPr>
          <p:nvPr/>
        </p:nvCxnSpPr>
        <p:spPr>
          <a:xfrm>
            <a:off x="5446156" y="2540029"/>
            <a:ext cx="309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5" idx="3"/>
            <a:endCxn id="82" idx="6"/>
          </p:cNvCxnSpPr>
          <p:nvPr/>
        </p:nvCxnSpPr>
        <p:spPr>
          <a:xfrm flipH="1">
            <a:off x="6078448" y="2200539"/>
            <a:ext cx="1172940" cy="339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4" idx="0"/>
            <a:endCxn id="86" idx="6"/>
          </p:cNvCxnSpPr>
          <p:nvPr/>
        </p:nvCxnSpPr>
        <p:spPr>
          <a:xfrm flipH="1" flipV="1">
            <a:off x="7021948" y="827095"/>
            <a:ext cx="807841" cy="6169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4644008" y="116632"/>
            <a:ext cx="3635896" cy="3096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화살표 연결선 105"/>
          <p:cNvCxnSpPr>
            <a:stCxn id="79" idx="4"/>
            <a:endCxn id="81" idx="7"/>
          </p:cNvCxnSpPr>
          <p:nvPr/>
        </p:nvCxnSpPr>
        <p:spPr>
          <a:xfrm flipH="1">
            <a:off x="5398821" y="1219009"/>
            <a:ext cx="208948" cy="12015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6766552" y="1318371"/>
            <a:ext cx="484836" cy="445796"/>
          </a:xfrm>
          <a:prstGeom prst="ellipse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cxnSp>
        <p:nvCxnSpPr>
          <p:cNvPr id="112" name="직선 화살표 연결선 111"/>
          <p:cNvCxnSpPr>
            <a:stCxn id="109" idx="0"/>
            <a:endCxn id="86" idx="4"/>
          </p:cNvCxnSpPr>
          <p:nvPr/>
        </p:nvCxnSpPr>
        <p:spPr>
          <a:xfrm flipH="1" flipV="1">
            <a:off x="6860336" y="995986"/>
            <a:ext cx="148634" cy="322385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81" idx="7"/>
          </p:cNvCxnSpPr>
          <p:nvPr/>
        </p:nvCxnSpPr>
        <p:spPr>
          <a:xfrm flipV="1">
            <a:off x="5398821" y="2003706"/>
            <a:ext cx="567725" cy="41689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84" idx="3"/>
            <a:endCxn id="85" idx="7"/>
          </p:cNvCxnSpPr>
          <p:nvPr/>
        </p:nvCxnSpPr>
        <p:spPr>
          <a:xfrm flipH="1">
            <a:off x="7479943" y="1732370"/>
            <a:ext cx="235568" cy="229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308304" y="285653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D2D</a:t>
            </a:r>
            <a:endParaRPr lang="ko-KR" altLang="en-US" dirty="0"/>
          </a:p>
        </p:txBody>
      </p:sp>
      <p:sp>
        <p:nvSpPr>
          <p:cNvPr id="142" name="타원 141"/>
          <p:cNvSpPr/>
          <p:nvPr/>
        </p:nvSpPr>
        <p:spPr>
          <a:xfrm>
            <a:off x="3995936" y="4748258"/>
            <a:ext cx="363512" cy="341382"/>
          </a:xfrm>
          <a:prstGeom prst="ellipse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143" name="타원 142"/>
          <p:cNvSpPr/>
          <p:nvPr/>
        </p:nvSpPr>
        <p:spPr>
          <a:xfrm>
            <a:off x="3645956" y="3789040"/>
            <a:ext cx="520390" cy="5134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/>
          <p:cNvSpPr/>
          <p:nvPr/>
        </p:nvSpPr>
        <p:spPr>
          <a:xfrm>
            <a:off x="3170331" y="4302463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46" name="타원 145"/>
          <p:cNvSpPr/>
          <p:nvPr/>
        </p:nvSpPr>
        <p:spPr>
          <a:xfrm>
            <a:off x="3955023" y="5454591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47" name="타원 146"/>
          <p:cNvSpPr/>
          <p:nvPr/>
        </p:nvSpPr>
        <p:spPr>
          <a:xfrm>
            <a:off x="5867976" y="4527508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48" name="타원 147"/>
          <p:cNvSpPr/>
          <p:nvPr/>
        </p:nvSpPr>
        <p:spPr>
          <a:xfrm>
            <a:off x="5562515" y="5453738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49" name="타원 148"/>
          <p:cNvSpPr/>
          <p:nvPr/>
        </p:nvSpPr>
        <p:spPr>
          <a:xfrm>
            <a:off x="4898523" y="3741657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cxnSp>
        <p:nvCxnSpPr>
          <p:cNvPr id="150" name="직선 화살표 연결선 149"/>
          <p:cNvCxnSpPr>
            <a:stCxn id="144" idx="7"/>
            <a:endCxn id="143" idx="3"/>
          </p:cNvCxnSpPr>
          <p:nvPr/>
        </p:nvCxnSpPr>
        <p:spPr>
          <a:xfrm flipV="1">
            <a:off x="3446221" y="4227275"/>
            <a:ext cx="275944" cy="1246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endCxn id="180" idx="0"/>
          </p:cNvCxnSpPr>
          <p:nvPr/>
        </p:nvCxnSpPr>
        <p:spPr>
          <a:xfrm>
            <a:off x="3306097" y="4640246"/>
            <a:ext cx="84837" cy="787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80" idx="5"/>
            <a:endCxn id="146" idx="2"/>
          </p:cNvCxnSpPr>
          <p:nvPr/>
        </p:nvCxnSpPr>
        <p:spPr>
          <a:xfrm flipV="1">
            <a:off x="3625058" y="5623483"/>
            <a:ext cx="329965" cy="3723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>
            <a:stCxn id="148" idx="3"/>
            <a:endCxn id="146" idx="6"/>
          </p:cNvCxnSpPr>
          <p:nvPr/>
        </p:nvCxnSpPr>
        <p:spPr>
          <a:xfrm flipH="1" flipV="1">
            <a:off x="4278248" y="5623483"/>
            <a:ext cx="1331602" cy="1185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174" idx="0"/>
            <a:endCxn id="170" idx="6"/>
          </p:cNvCxnSpPr>
          <p:nvPr/>
        </p:nvCxnSpPr>
        <p:spPr>
          <a:xfrm flipH="1" flipV="1">
            <a:off x="5308414" y="3901736"/>
            <a:ext cx="724371" cy="4633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2843808" y="3560126"/>
            <a:ext cx="3635896" cy="3096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화살표 연결선 155"/>
          <p:cNvCxnSpPr>
            <a:stCxn id="143" idx="4"/>
          </p:cNvCxnSpPr>
          <p:nvPr/>
        </p:nvCxnSpPr>
        <p:spPr>
          <a:xfrm flipH="1">
            <a:off x="3598621" y="4302464"/>
            <a:ext cx="307530" cy="12015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/>
          <p:cNvSpPr/>
          <p:nvPr/>
        </p:nvSpPr>
        <p:spPr>
          <a:xfrm>
            <a:off x="5060135" y="4471354"/>
            <a:ext cx="386022" cy="344470"/>
          </a:xfrm>
          <a:prstGeom prst="ellipse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cxnSp>
        <p:nvCxnSpPr>
          <p:cNvPr id="158" name="직선 화살표 연결선 157"/>
          <p:cNvCxnSpPr>
            <a:stCxn id="157" idx="1"/>
            <a:endCxn id="170" idx="4"/>
          </p:cNvCxnSpPr>
          <p:nvPr/>
        </p:nvCxnSpPr>
        <p:spPr>
          <a:xfrm flipH="1" flipV="1">
            <a:off x="5048219" y="4158448"/>
            <a:ext cx="68448" cy="363352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 flipV="1">
            <a:off x="3598621" y="5087160"/>
            <a:ext cx="567725" cy="416898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74" idx="4"/>
            <a:endCxn id="148" idx="7"/>
          </p:cNvCxnSpPr>
          <p:nvPr/>
        </p:nvCxnSpPr>
        <p:spPr>
          <a:xfrm flipH="1">
            <a:off x="5838405" y="5030928"/>
            <a:ext cx="194380" cy="472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944911" y="6309320"/>
            <a:ext cx="354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Service and Context-Aware D2D</a:t>
            </a:r>
            <a:endParaRPr lang="ko-KR" altLang="en-US" dirty="0"/>
          </a:p>
        </p:txBody>
      </p:sp>
      <p:sp>
        <p:nvSpPr>
          <p:cNvPr id="117" name="아래쪽 화살표 116"/>
          <p:cNvSpPr/>
          <p:nvPr/>
        </p:nvSpPr>
        <p:spPr>
          <a:xfrm>
            <a:off x="3598621" y="3209379"/>
            <a:ext cx="1695135" cy="3507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3744220" y="3889492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80" name="타원 179"/>
          <p:cNvSpPr/>
          <p:nvPr/>
        </p:nvSpPr>
        <p:spPr>
          <a:xfrm>
            <a:off x="3059832" y="5427472"/>
            <a:ext cx="662204" cy="6658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/>
          <p:cNvSpPr/>
          <p:nvPr/>
        </p:nvSpPr>
        <p:spPr>
          <a:xfrm>
            <a:off x="3131770" y="5502055"/>
            <a:ext cx="520390" cy="5134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/>
          <p:cNvSpPr/>
          <p:nvPr/>
        </p:nvSpPr>
        <p:spPr>
          <a:xfrm>
            <a:off x="3226125" y="5589876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66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039043"/>
              </p:ext>
            </p:extLst>
          </p:nvPr>
        </p:nvGraphicFramePr>
        <p:xfrm>
          <a:off x="2229491" y="2311144"/>
          <a:ext cx="295090" cy="562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Image" r:id="rId4" imgW="672840" imgH="1282320" progId="Photoshop.Image.13">
                  <p:embed/>
                </p:oleObj>
              </mc:Choice>
              <mc:Fallback>
                <p:oleObj name="Image" r:id="rId4" imgW="672840" imgH="1282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9491" y="2311144"/>
                        <a:ext cx="295090" cy="562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68613" y="2873486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BS</a:t>
            </a:r>
            <a:endParaRPr lang="ko-KR" altLang="en-US" sz="12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2725807" y="2055368"/>
            <a:ext cx="496896" cy="27107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2751387" y="2591731"/>
            <a:ext cx="471315" cy="175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2700904" y="2817229"/>
            <a:ext cx="530949" cy="24556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3958" y="2218072"/>
            <a:ext cx="780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1153733" y="2176516"/>
            <a:ext cx="159829" cy="1236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1746062" y="2566042"/>
            <a:ext cx="246078" cy="1733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52916" y="1445264"/>
            <a:ext cx="3528392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164865" y="1443682"/>
            <a:ext cx="3528392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313973" y="2352223"/>
            <a:ext cx="576064" cy="798574"/>
            <a:chOff x="3220109" y="2982513"/>
            <a:chExt cx="576064" cy="798574"/>
          </a:xfrm>
        </p:grpSpPr>
        <p:sp>
          <p:nvSpPr>
            <p:cNvPr id="15" name="TextBox 14"/>
            <p:cNvSpPr txBox="1"/>
            <p:nvPr/>
          </p:nvSpPr>
          <p:spPr>
            <a:xfrm>
              <a:off x="3220109" y="3319422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client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42" name="타원 41"/>
            <p:cNvSpPr/>
            <p:nvPr/>
          </p:nvSpPr>
          <p:spPr>
            <a:xfrm>
              <a:off x="3259926" y="2982513"/>
              <a:ext cx="323225" cy="33778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</a:t>
              </a:r>
              <a:endParaRPr lang="ko-KR" altLang="en-US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312418" y="1718459"/>
            <a:ext cx="576064" cy="798574"/>
            <a:chOff x="3220109" y="2982513"/>
            <a:chExt cx="576064" cy="798574"/>
          </a:xfrm>
        </p:grpSpPr>
        <p:sp>
          <p:nvSpPr>
            <p:cNvPr id="45" name="TextBox 44"/>
            <p:cNvSpPr txBox="1"/>
            <p:nvPr/>
          </p:nvSpPr>
          <p:spPr>
            <a:xfrm>
              <a:off x="3220109" y="3319422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client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46" name="타원 45"/>
            <p:cNvSpPr/>
            <p:nvPr/>
          </p:nvSpPr>
          <p:spPr>
            <a:xfrm>
              <a:off x="3259926" y="2982513"/>
              <a:ext cx="323225" cy="33778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</a:t>
              </a:r>
              <a:endParaRPr lang="ko-KR" alt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313973" y="3276705"/>
            <a:ext cx="576064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client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3353790" y="2968604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41059" y="3132689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Server-Client</a:t>
            </a:r>
            <a:endParaRPr lang="ko-KR" altLang="en-US" dirty="0"/>
          </a:p>
        </p:txBody>
      </p:sp>
      <p:grpSp>
        <p:nvGrpSpPr>
          <p:cNvPr id="83" name="그룹 82"/>
          <p:cNvGrpSpPr/>
          <p:nvPr/>
        </p:nvGrpSpPr>
        <p:grpSpPr>
          <a:xfrm>
            <a:off x="5424382" y="2590149"/>
            <a:ext cx="662204" cy="665824"/>
            <a:chOff x="3447255" y="4628745"/>
            <a:chExt cx="662204" cy="665824"/>
          </a:xfrm>
        </p:grpSpPr>
        <p:sp>
          <p:nvSpPr>
            <p:cNvPr id="72" name="타원 71"/>
            <p:cNvSpPr/>
            <p:nvPr/>
          </p:nvSpPr>
          <p:spPr>
            <a:xfrm>
              <a:off x="3447255" y="4628745"/>
              <a:ext cx="662204" cy="665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/>
            <p:cNvSpPr/>
            <p:nvPr/>
          </p:nvSpPr>
          <p:spPr>
            <a:xfrm>
              <a:off x="3519193" y="4703328"/>
              <a:ext cx="520390" cy="5134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/>
            <p:cNvSpPr/>
            <p:nvPr/>
          </p:nvSpPr>
          <p:spPr>
            <a:xfrm>
              <a:off x="3613548" y="4791149"/>
              <a:ext cx="323225" cy="33778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5" name="타원 74"/>
          <p:cNvSpPr/>
          <p:nvPr/>
        </p:nvSpPr>
        <p:spPr>
          <a:xfrm>
            <a:off x="641059" y="1704648"/>
            <a:ext cx="520390" cy="5134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6650718" y="1670878"/>
            <a:ext cx="662204" cy="665824"/>
            <a:chOff x="3447255" y="4628745"/>
            <a:chExt cx="662204" cy="665824"/>
          </a:xfrm>
        </p:grpSpPr>
        <p:sp>
          <p:nvSpPr>
            <p:cNvPr id="85" name="타원 84"/>
            <p:cNvSpPr/>
            <p:nvPr/>
          </p:nvSpPr>
          <p:spPr>
            <a:xfrm>
              <a:off x="3447255" y="4628745"/>
              <a:ext cx="662204" cy="665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/>
            <p:cNvSpPr/>
            <p:nvPr/>
          </p:nvSpPr>
          <p:spPr>
            <a:xfrm>
              <a:off x="3519193" y="4703328"/>
              <a:ext cx="520390" cy="5134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/>
            <p:cNvSpPr/>
            <p:nvPr/>
          </p:nvSpPr>
          <p:spPr>
            <a:xfrm>
              <a:off x="3613548" y="4791149"/>
              <a:ext cx="323225" cy="33778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6649791" y="2680335"/>
            <a:ext cx="662204" cy="665824"/>
            <a:chOff x="3447255" y="4628745"/>
            <a:chExt cx="662204" cy="665824"/>
          </a:xfrm>
        </p:grpSpPr>
        <p:sp>
          <p:nvSpPr>
            <p:cNvPr id="89" name="타원 88"/>
            <p:cNvSpPr/>
            <p:nvPr/>
          </p:nvSpPr>
          <p:spPr>
            <a:xfrm>
              <a:off x="3447255" y="4628745"/>
              <a:ext cx="662204" cy="665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/>
            <p:cNvSpPr/>
            <p:nvPr/>
          </p:nvSpPr>
          <p:spPr>
            <a:xfrm>
              <a:off x="3519193" y="4703328"/>
              <a:ext cx="520390" cy="5134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/>
            <p:cNvSpPr/>
            <p:nvPr/>
          </p:nvSpPr>
          <p:spPr>
            <a:xfrm>
              <a:off x="3613548" y="4791149"/>
              <a:ext cx="323225" cy="33778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4388054" y="3222905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D2D</a:t>
            </a:r>
            <a:endParaRPr lang="ko-KR" altLang="en-US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55" y="1938393"/>
            <a:ext cx="621730" cy="1124401"/>
          </a:xfrm>
          <a:prstGeom prst="rect">
            <a:avLst/>
          </a:prstGeom>
        </p:spPr>
      </p:pic>
      <p:grpSp>
        <p:nvGrpSpPr>
          <p:cNvPr id="137" name="그룹 136"/>
          <p:cNvGrpSpPr/>
          <p:nvPr/>
        </p:nvGrpSpPr>
        <p:grpSpPr>
          <a:xfrm>
            <a:off x="4643722" y="1634775"/>
            <a:ext cx="662204" cy="665824"/>
            <a:chOff x="3447255" y="4628745"/>
            <a:chExt cx="662204" cy="665824"/>
          </a:xfrm>
        </p:grpSpPr>
        <p:sp>
          <p:nvSpPr>
            <p:cNvPr id="138" name="타원 137"/>
            <p:cNvSpPr/>
            <p:nvPr/>
          </p:nvSpPr>
          <p:spPr>
            <a:xfrm>
              <a:off x="3447255" y="4628745"/>
              <a:ext cx="662204" cy="665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3519193" y="4703328"/>
              <a:ext cx="520390" cy="5134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3613548" y="4791149"/>
              <a:ext cx="323225" cy="33778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5224165" y="3205294"/>
            <a:ext cx="130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</a:t>
            </a:r>
            <a:r>
              <a:rPr lang="en-US" altLang="ko-KR" sz="1200" dirty="0" smtClean="0"/>
              <a:t>roup owner</a:t>
            </a:r>
            <a:endParaRPr lang="ko-KR" alt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6744147" y="3340639"/>
            <a:ext cx="130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client</a:t>
            </a:r>
            <a:endParaRPr lang="ko-KR" alt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6744147" y="2353541"/>
            <a:ext cx="130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client</a:t>
            </a:r>
            <a:endParaRPr lang="ko-KR" altLang="en-US" sz="1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4688936" y="2268134"/>
            <a:ext cx="130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client</a:t>
            </a:r>
            <a:endParaRPr lang="ko-KR" altLang="en-US" sz="1200" dirty="0"/>
          </a:p>
        </p:txBody>
      </p:sp>
      <p:cxnSp>
        <p:nvCxnSpPr>
          <p:cNvPr id="165" name="직선 화살표 연결선 164"/>
          <p:cNvCxnSpPr/>
          <p:nvPr/>
        </p:nvCxnSpPr>
        <p:spPr>
          <a:xfrm flipH="1" flipV="1">
            <a:off x="5406294" y="2025607"/>
            <a:ext cx="1123433" cy="91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 flipH="1" flipV="1">
            <a:off x="5424382" y="2183344"/>
            <a:ext cx="1225410" cy="5692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4797783" y="1851840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M2</a:t>
            </a:r>
            <a:endParaRPr lang="ko-KR" altLang="en-US" sz="1000" b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576210" y="280575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M1</a:t>
            </a:r>
            <a:endParaRPr lang="ko-KR" altLang="en-US" sz="10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6800898" y="289501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M3</a:t>
            </a:r>
            <a:endParaRPr lang="ko-KR" altLang="en-US" sz="1000" b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6800346" y="188690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M4</a:t>
            </a:r>
            <a:endParaRPr lang="ko-KR" altLang="en-US" sz="1000" b="1" dirty="0"/>
          </a:p>
        </p:txBody>
      </p:sp>
      <p:sp>
        <p:nvSpPr>
          <p:cNvPr id="174" name="직사각형 173"/>
          <p:cNvSpPr/>
          <p:nvPr/>
        </p:nvSpPr>
        <p:spPr>
          <a:xfrm>
            <a:off x="452916" y="3751002"/>
            <a:ext cx="3528392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/>
          <p:cNvSpPr/>
          <p:nvPr/>
        </p:nvSpPr>
        <p:spPr>
          <a:xfrm>
            <a:off x="1712433" y="4897469"/>
            <a:ext cx="662204" cy="6658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/>
          <p:cNvSpPr/>
          <p:nvPr/>
        </p:nvSpPr>
        <p:spPr>
          <a:xfrm>
            <a:off x="3105062" y="4140602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/>
          <p:cNvSpPr/>
          <p:nvPr/>
        </p:nvSpPr>
        <p:spPr>
          <a:xfrm>
            <a:off x="3104135" y="5150059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/>
          <p:cNvSpPr/>
          <p:nvPr/>
        </p:nvSpPr>
        <p:spPr>
          <a:xfrm>
            <a:off x="1003711" y="4016678"/>
            <a:ext cx="520390" cy="5134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662739" y="5116623"/>
            <a:ext cx="130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</a:t>
            </a:r>
            <a:r>
              <a:rPr lang="en-US" altLang="ko-KR" sz="1200" dirty="0" smtClean="0"/>
              <a:t>roup owner</a:t>
            </a:r>
            <a:endParaRPr lang="ko-KR" altLang="en-US" sz="1200" dirty="0"/>
          </a:p>
        </p:txBody>
      </p:sp>
      <p:sp>
        <p:nvSpPr>
          <p:cNvPr id="193" name="TextBox 192"/>
          <p:cNvSpPr txBox="1"/>
          <p:nvPr/>
        </p:nvSpPr>
        <p:spPr>
          <a:xfrm>
            <a:off x="2981092" y="5613368"/>
            <a:ext cx="69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client</a:t>
            </a:r>
            <a:endParaRPr lang="ko-KR" altLang="en-US" sz="1200" dirty="0"/>
          </a:p>
        </p:txBody>
      </p:sp>
      <p:sp>
        <p:nvSpPr>
          <p:cNvPr id="194" name="TextBox 193"/>
          <p:cNvSpPr txBox="1"/>
          <p:nvPr/>
        </p:nvSpPr>
        <p:spPr>
          <a:xfrm>
            <a:off x="2981093" y="4626270"/>
            <a:ext cx="653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client</a:t>
            </a:r>
            <a:endParaRPr lang="ko-KR" altLang="en-US" sz="1200" dirty="0"/>
          </a:p>
        </p:txBody>
      </p:sp>
      <p:sp>
        <p:nvSpPr>
          <p:cNvPr id="195" name="TextBox 194"/>
          <p:cNvSpPr txBox="1"/>
          <p:nvPr/>
        </p:nvSpPr>
        <p:spPr>
          <a:xfrm>
            <a:off x="976987" y="4575454"/>
            <a:ext cx="130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client</a:t>
            </a:r>
            <a:endParaRPr lang="ko-KR" altLang="en-US" sz="1200" dirty="0"/>
          </a:p>
        </p:txBody>
      </p:sp>
      <p:cxnSp>
        <p:nvCxnSpPr>
          <p:cNvPr id="196" name="직선 화살표 연결선 195"/>
          <p:cNvCxnSpPr/>
          <p:nvPr/>
        </p:nvCxnSpPr>
        <p:spPr>
          <a:xfrm flipH="1" flipV="1">
            <a:off x="1694345" y="4332927"/>
            <a:ext cx="1123433" cy="91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/>
          <p:nvPr/>
        </p:nvCxnSpPr>
        <p:spPr>
          <a:xfrm flipH="1" flipV="1">
            <a:off x="1712433" y="4490664"/>
            <a:ext cx="1225410" cy="5692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1085834" y="4159160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M2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864261" y="5113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M1</a:t>
            </a:r>
            <a:endParaRPr lang="ko-KR" altLang="en-US" sz="1000" b="1" dirty="0"/>
          </a:p>
        </p:txBody>
      </p:sp>
      <p:sp>
        <p:nvSpPr>
          <p:cNvPr id="200" name="TextBox 199"/>
          <p:cNvSpPr txBox="1"/>
          <p:nvPr/>
        </p:nvSpPr>
        <p:spPr>
          <a:xfrm>
            <a:off x="3088949" y="520233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M3</a:t>
            </a:r>
            <a:endParaRPr lang="ko-KR" altLang="en-US" sz="1000" b="1" dirty="0"/>
          </a:p>
        </p:txBody>
      </p:sp>
      <p:sp>
        <p:nvSpPr>
          <p:cNvPr id="201" name="TextBox 200"/>
          <p:cNvSpPr txBox="1"/>
          <p:nvPr/>
        </p:nvSpPr>
        <p:spPr>
          <a:xfrm>
            <a:off x="3088397" y="4194222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M4</a:t>
            </a:r>
            <a:endParaRPr lang="ko-KR" altLang="en-US" sz="1000" b="1" dirty="0"/>
          </a:p>
        </p:txBody>
      </p:sp>
      <p:sp>
        <p:nvSpPr>
          <p:cNvPr id="208" name="타원 207"/>
          <p:cNvSpPr/>
          <p:nvPr/>
        </p:nvSpPr>
        <p:spPr>
          <a:xfrm>
            <a:off x="2045934" y="2250468"/>
            <a:ext cx="662204" cy="66582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1" name="그룹 210"/>
          <p:cNvGrpSpPr/>
          <p:nvPr/>
        </p:nvGrpSpPr>
        <p:grpSpPr>
          <a:xfrm>
            <a:off x="4440869" y="4046169"/>
            <a:ext cx="662204" cy="665824"/>
            <a:chOff x="3447255" y="4628745"/>
            <a:chExt cx="662204" cy="665824"/>
          </a:xfrm>
        </p:grpSpPr>
        <p:sp>
          <p:nvSpPr>
            <p:cNvPr id="212" name="타원 211"/>
            <p:cNvSpPr/>
            <p:nvPr/>
          </p:nvSpPr>
          <p:spPr>
            <a:xfrm>
              <a:off x="3447255" y="4628745"/>
              <a:ext cx="662204" cy="6658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타원 212"/>
            <p:cNvSpPr/>
            <p:nvPr/>
          </p:nvSpPr>
          <p:spPr>
            <a:xfrm>
              <a:off x="3519193" y="4703328"/>
              <a:ext cx="520390" cy="5134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타원 213"/>
            <p:cNvSpPr/>
            <p:nvPr/>
          </p:nvSpPr>
          <p:spPr>
            <a:xfrm>
              <a:off x="3613548" y="4791149"/>
              <a:ext cx="323225" cy="33778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216" name="타원 215"/>
          <p:cNvSpPr/>
          <p:nvPr/>
        </p:nvSpPr>
        <p:spPr>
          <a:xfrm>
            <a:off x="6111185" y="4138117"/>
            <a:ext cx="323225" cy="3377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17" name="TextBox 216"/>
          <p:cNvSpPr txBox="1"/>
          <p:nvPr/>
        </p:nvSpPr>
        <p:spPr>
          <a:xfrm>
            <a:off x="6734955" y="4084624"/>
            <a:ext cx="78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context</a:t>
            </a:r>
          </a:p>
          <a:p>
            <a:pPr algn="ctr"/>
            <a:r>
              <a:rPr lang="en-US" altLang="ko-KR" sz="1200" dirty="0" smtClean="0"/>
              <a:t>-aware</a:t>
            </a:r>
          </a:p>
          <a:p>
            <a:pPr algn="ctr"/>
            <a:r>
              <a:rPr lang="en-US" altLang="ko-KR" sz="1200" dirty="0" smtClean="0"/>
              <a:t>node</a:t>
            </a:r>
            <a:endParaRPr lang="ko-KR" altLang="en-US" sz="1200" dirty="0"/>
          </a:p>
        </p:txBody>
      </p:sp>
      <p:sp>
        <p:nvSpPr>
          <p:cNvPr id="219" name="TextBox 218"/>
          <p:cNvSpPr txBox="1"/>
          <p:nvPr/>
        </p:nvSpPr>
        <p:spPr>
          <a:xfrm>
            <a:off x="5029440" y="5014083"/>
            <a:ext cx="94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service</a:t>
            </a:r>
          </a:p>
          <a:p>
            <a:pPr algn="ctr"/>
            <a:r>
              <a:rPr lang="en-US" altLang="ko-KR" sz="1200" dirty="0" smtClean="0"/>
              <a:t>-discovery</a:t>
            </a:r>
          </a:p>
          <a:p>
            <a:pPr algn="ctr"/>
            <a:r>
              <a:rPr lang="en-US" altLang="ko-KR" sz="1200" dirty="0" smtClean="0"/>
              <a:t>node</a:t>
            </a:r>
            <a:endParaRPr lang="ko-KR" altLang="en-US" sz="1200" dirty="0"/>
          </a:p>
        </p:txBody>
      </p:sp>
      <p:sp>
        <p:nvSpPr>
          <p:cNvPr id="220" name="타원 219"/>
          <p:cNvSpPr/>
          <p:nvPr/>
        </p:nvSpPr>
        <p:spPr>
          <a:xfrm>
            <a:off x="4527009" y="4990657"/>
            <a:ext cx="520390" cy="5134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/>
          <p:cNvSpPr/>
          <p:nvPr/>
        </p:nvSpPr>
        <p:spPr>
          <a:xfrm>
            <a:off x="5957740" y="4855405"/>
            <a:ext cx="662204" cy="6658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6740687" y="4928017"/>
            <a:ext cx="78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network</a:t>
            </a:r>
          </a:p>
          <a:p>
            <a:pPr algn="ctr"/>
            <a:r>
              <a:rPr lang="en-US" altLang="ko-KR" sz="1200" dirty="0" smtClean="0"/>
              <a:t>-aware</a:t>
            </a:r>
          </a:p>
          <a:p>
            <a:pPr algn="ctr"/>
            <a:r>
              <a:rPr lang="en-US" altLang="ko-KR" sz="1200" dirty="0" smtClean="0"/>
              <a:t>node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129794" y="4121712"/>
            <a:ext cx="94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the entire node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13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Service-oriented Architecture (SOA)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1855936"/>
            <a:ext cx="8645525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7892080" y="2492896"/>
            <a:ext cx="72008" cy="403244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8642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65997"/>
            <a:ext cx="73056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1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691680" y="2476053"/>
            <a:ext cx="12777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단</a:t>
            </a:r>
            <a:r>
              <a:rPr lang="ko-KR" altLang="en-US" sz="1200" b="1" dirty="0"/>
              <a:t>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Requester</a:t>
            </a:r>
          </a:p>
          <a:p>
            <a:pPr algn="ctr"/>
            <a:r>
              <a:rPr lang="en-US" altLang="ko-KR" sz="1200" b="1" dirty="0" smtClean="0"/>
              <a:t>(Service </a:t>
            </a:r>
          </a:p>
          <a:p>
            <a:pPr algn="ctr"/>
            <a:r>
              <a:rPr lang="en-US" altLang="ko-KR" sz="1200" b="1" dirty="0" smtClean="0"/>
              <a:t>Request)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055705" y="2476053"/>
            <a:ext cx="12777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단순 </a:t>
            </a:r>
            <a:r>
              <a:rPr lang="en-US" altLang="ko-KR" sz="1200" b="1" dirty="0"/>
              <a:t>Requester</a:t>
            </a:r>
          </a:p>
          <a:p>
            <a:pPr algn="ctr"/>
            <a:r>
              <a:rPr lang="en-US" altLang="ko-KR" sz="1200" b="1" dirty="0" smtClean="0"/>
              <a:t>+</a:t>
            </a:r>
          </a:p>
          <a:p>
            <a:pPr algn="ctr"/>
            <a:r>
              <a:rPr lang="en-US" altLang="ko-KR" sz="1200" b="1" dirty="0" smtClean="0"/>
              <a:t>Broker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404683" y="2470931"/>
            <a:ext cx="127778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단순 </a:t>
            </a:r>
            <a:r>
              <a:rPr lang="en-US" altLang="ko-KR" sz="1200" b="1" dirty="0"/>
              <a:t>Requester</a:t>
            </a:r>
          </a:p>
          <a:p>
            <a:pPr algn="ctr"/>
            <a:r>
              <a:rPr lang="en-US" altLang="ko-KR" sz="1200" b="1" dirty="0" smtClean="0"/>
              <a:t>+</a:t>
            </a:r>
          </a:p>
          <a:p>
            <a:pPr algn="ctr"/>
            <a:r>
              <a:rPr lang="en-US" altLang="ko-KR" sz="1200" b="1" dirty="0" smtClean="0"/>
              <a:t>Broker</a:t>
            </a:r>
          </a:p>
          <a:p>
            <a:pPr algn="ctr"/>
            <a:r>
              <a:rPr lang="en-US" altLang="ko-KR" sz="1200" b="1" dirty="0" smtClean="0"/>
              <a:t>+</a:t>
            </a:r>
          </a:p>
          <a:p>
            <a:pPr algn="ctr"/>
            <a:r>
              <a:rPr lang="en-US" altLang="ko-KR" sz="1200" b="1" dirty="0" smtClean="0"/>
              <a:t>Provider</a:t>
            </a:r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757476" y="2476053"/>
            <a:ext cx="127778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단순 </a:t>
            </a:r>
            <a:r>
              <a:rPr lang="en-US" altLang="ko-KR" sz="1200" b="1" dirty="0"/>
              <a:t>Requester</a:t>
            </a:r>
          </a:p>
          <a:p>
            <a:pPr algn="ctr"/>
            <a:r>
              <a:rPr lang="en-US" altLang="ko-KR" sz="1200" b="1" dirty="0" smtClean="0"/>
              <a:t>+</a:t>
            </a:r>
          </a:p>
          <a:p>
            <a:pPr algn="ctr"/>
            <a:r>
              <a:rPr lang="en-US" altLang="ko-KR" sz="1200" b="1" dirty="0" smtClean="0"/>
              <a:t>Broker</a:t>
            </a:r>
          </a:p>
          <a:p>
            <a:pPr algn="ctr"/>
            <a:r>
              <a:rPr lang="en-US" altLang="ko-KR" sz="1200" b="1" dirty="0" smtClean="0"/>
              <a:t>+</a:t>
            </a:r>
          </a:p>
          <a:p>
            <a:pPr algn="ctr"/>
            <a:r>
              <a:rPr lang="en-US" altLang="ko-KR" sz="1200" b="1" dirty="0" smtClean="0"/>
              <a:t>Provider</a:t>
            </a:r>
          </a:p>
          <a:p>
            <a:pPr algn="ctr"/>
            <a:r>
              <a:rPr lang="en-US" altLang="ko-KR" sz="1200" b="1" dirty="0" smtClean="0"/>
              <a:t>+</a:t>
            </a:r>
          </a:p>
          <a:p>
            <a:pPr algn="ctr"/>
            <a:r>
              <a:rPr lang="en-US" altLang="ko-KR" sz="1200" b="1" dirty="0" smtClean="0"/>
              <a:t>Repository</a:t>
            </a:r>
            <a:endParaRPr lang="ko-KR" alt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26729" y="116632"/>
            <a:ext cx="216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Smart Agent Type 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67316" y="7276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1024" name="직사각형 1023"/>
          <p:cNvSpPr/>
          <p:nvPr/>
        </p:nvSpPr>
        <p:spPr>
          <a:xfrm>
            <a:off x="4877556" y="7276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③</a:t>
            </a:r>
            <a:endParaRPr lang="ko-KR" altLang="en-US" dirty="0"/>
          </a:p>
        </p:txBody>
      </p:sp>
      <p:sp>
        <p:nvSpPr>
          <p:cNvPr id="1025" name="직사각형 1024"/>
          <p:cNvSpPr/>
          <p:nvPr/>
        </p:nvSpPr>
        <p:spPr>
          <a:xfrm>
            <a:off x="6213192" y="7220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508934" y="7197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②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1942237" y="1214102"/>
            <a:ext cx="882594" cy="990762"/>
            <a:chOff x="395536" y="1214102"/>
            <a:chExt cx="882594" cy="990762"/>
          </a:xfrm>
        </p:grpSpPr>
        <p:grpSp>
          <p:nvGrpSpPr>
            <p:cNvPr id="6" name="그룹 5"/>
            <p:cNvGrpSpPr/>
            <p:nvPr/>
          </p:nvGrpSpPr>
          <p:grpSpPr>
            <a:xfrm>
              <a:off x="395536" y="1542324"/>
              <a:ext cx="882594" cy="662540"/>
              <a:chOff x="1485593" y="2132856"/>
              <a:chExt cx="882594" cy="66254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490040" y="2406079"/>
                <a:ext cx="878147" cy="389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1485593" y="2132856"/>
                <a:ext cx="882594" cy="50405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Smart Agent</a:t>
                </a:r>
                <a:endParaRPr lang="en-US" altLang="ko-KR" sz="12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741292" y="1214102"/>
              <a:ext cx="144016" cy="354881"/>
              <a:chOff x="6156176" y="1601180"/>
              <a:chExt cx="504056" cy="1162980"/>
            </a:xfrm>
            <a:solidFill>
              <a:schemeClr val="tx1"/>
            </a:solidFill>
          </p:grpSpPr>
          <p:sp>
            <p:nvSpPr>
              <p:cNvPr id="2" name="이등변 삼각형 1"/>
              <p:cNvSpPr/>
              <p:nvPr/>
            </p:nvSpPr>
            <p:spPr>
              <a:xfrm rot="10800000">
                <a:off x="6156176" y="160118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6408204" y="1956061"/>
                <a:ext cx="0" cy="808099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/>
          <p:cNvGrpSpPr/>
          <p:nvPr/>
        </p:nvGrpSpPr>
        <p:grpSpPr>
          <a:xfrm>
            <a:off x="3269961" y="1327865"/>
            <a:ext cx="900556" cy="885040"/>
            <a:chOff x="1655220" y="1327865"/>
            <a:chExt cx="900556" cy="885040"/>
          </a:xfrm>
        </p:grpSpPr>
        <p:grpSp>
          <p:nvGrpSpPr>
            <p:cNvPr id="9" name="그룹 8"/>
            <p:cNvGrpSpPr/>
            <p:nvPr/>
          </p:nvGrpSpPr>
          <p:grpSpPr>
            <a:xfrm>
              <a:off x="1655220" y="1539949"/>
              <a:ext cx="882594" cy="672956"/>
              <a:chOff x="2798099" y="1340768"/>
              <a:chExt cx="882594" cy="672956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241620" y="1624407"/>
                <a:ext cx="439073" cy="3893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02546" y="1621486"/>
                <a:ext cx="439073" cy="389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2798099" y="1340768"/>
                <a:ext cx="882594" cy="50405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Smart Agent</a:t>
                </a:r>
                <a:endParaRPr lang="en-US" altLang="ko-KR" sz="12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411760" y="1340768"/>
              <a:ext cx="144016" cy="325204"/>
              <a:chOff x="7740352" y="1241140"/>
              <a:chExt cx="504056" cy="1168139"/>
            </a:xfrm>
            <a:solidFill>
              <a:schemeClr val="tx2"/>
            </a:solidFill>
          </p:grpSpPr>
          <p:sp>
            <p:nvSpPr>
              <p:cNvPr id="41" name="이등변 삼각형 40"/>
              <p:cNvSpPr/>
              <p:nvPr/>
            </p:nvSpPr>
            <p:spPr>
              <a:xfrm rot="10800000">
                <a:off x="7740352" y="124114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2" name="직선 연결선 41"/>
              <p:cNvCxnSpPr>
                <a:stCxn id="41" idx="0"/>
              </p:cNvCxnSpPr>
              <p:nvPr/>
            </p:nvCxnSpPr>
            <p:spPr>
              <a:xfrm>
                <a:off x="7992380" y="1601180"/>
                <a:ext cx="0" cy="808099"/>
              </a:xfrm>
              <a:prstGeom prst="line">
                <a:avLst/>
              </a:prstGeom>
              <a:grp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1659667" y="1327865"/>
              <a:ext cx="144016" cy="324901"/>
              <a:chOff x="6156176" y="1601180"/>
              <a:chExt cx="504056" cy="1064733"/>
            </a:xfrm>
            <a:solidFill>
              <a:schemeClr val="tx1"/>
            </a:solidFill>
          </p:grpSpPr>
          <p:sp>
            <p:nvSpPr>
              <p:cNvPr id="46" name="이등변 삼각형 45"/>
              <p:cNvSpPr/>
              <p:nvPr/>
            </p:nvSpPr>
            <p:spPr>
              <a:xfrm rot="10800000">
                <a:off x="6156176" y="160118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>
                <a:off x="6408204" y="1857813"/>
                <a:ext cx="0" cy="808100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그룹 43"/>
          <p:cNvGrpSpPr/>
          <p:nvPr/>
        </p:nvGrpSpPr>
        <p:grpSpPr>
          <a:xfrm>
            <a:off x="4644008" y="1155098"/>
            <a:ext cx="882594" cy="1047391"/>
            <a:chOff x="2843808" y="1155098"/>
            <a:chExt cx="882594" cy="1047391"/>
          </a:xfrm>
        </p:grpSpPr>
        <p:grpSp>
          <p:nvGrpSpPr>
            <p:cNvPr id="25" name="그룹 24"/>
            <p:cNvGrpSpPr/>
            <p:nvPr/>
          </p:nvGrpSpPr>
          <p:grpSpPr>
            <a:xfrm>
              <a:off x="2843808" y="1539949"/>
              <a:ext cx="882594" cy="662540"/>
              <a:chOff x="5580112" y="2314192"/>
              <a:chExt cx="882594" cy="66254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5861119" y="2584952"/>
                <a:ext cx="410561" cy="3893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248820" y="2586099"/>
                <a:ext cx="213885" cy="38931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584560" y="2587415"/>
                <a:ext cx="276560" cy="389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5580112" y="2314192"/>
                <a:ext cx="882594" cy="50405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Smart Agent</a:t>
                </a:r>
                <a:endParaRPr lang="en-US" altLang="ko-KR" sz="12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882232" y="1302191"/>
              <a:ext cx="144016" cy="354881"/>
              <a:chOff x="6156176" y="1601180"/>
              <a:chExt cx="504056" cy="1162980"/>
            </a:xfrm>
            <a:solidFill>
              <a:schemeClr val="tx1"/>
            </a:solidFill>
          </p:grpSpPr>
          <p:sp>
            <p:nvSpPr>
              <p:cNvPr id="49" name="이등변 삼각형 48"/>
              <p:cNvSpPr/>
              <p:nvPr/>
            </p:nvSpPr>
            <p:spPr>
              <a:xfrm rot="10800000">
                <a:off x="6156176" y="160118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6408204" y="1956061"/>
                <a:ext cx="0" cy="808099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/>
            <p:cNvGrpSpPr/>
            <p:nvPr/>
          </p:nvGrpSpPr>
          <p:grpSpPr>
            <a:xfrm>
              <a:off x="3512516" y="1233372"/>
              <a:ext cx="126015" cy="372036"/>
              <a:chOff x="4354220" y="1214102"/>
              <a:chExt cx="444806" cy="1168139"/>
            </a:xfrm>
          </p:grpSpPr>
          <p:sp>
            <p:nvSpPr>
              <p:cNvPr id="56" name="이등변 삼각형 55"/>
              <p:cNvSpPr/>
              <p:nvPr/>
            </p:nvSpPr>
            <p:spPr>
              <a:xfrm rot="10800000">
                <a:off x="4354220" y="1214102"/>
                <a:ext cx="444806" cy="36004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57" name="직선 연결선 56"/>
              <p:cNvCxnSpPr>
                <a:stCxn id="56" idx="0"/>
              </p:cNvCxnSpPr>
              <p:nvPr/>
            </p:nvCxnSpPr>
            <p:spPr>
              <a:xfrm>
                <a:off x="4576623" y="1574142"/>
                <a:ext cx="29625" cy="808099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3186079" y="1155098"/>
              <a:ext cx="144016" cy="404050"/>
              <a:chOff x="7740352" y="1241140"/>
              <a:chExt cx="504056" cy="1168139"/>
            </a:xfrm>
            <a:solidFill>
              <a:schemeClr val="tx2"/>
            </a:solidFill>
          </p:grpSpPr>
          <p:sp>
            <p:nvSpPr>
              <p:cNvPr id="59" name="이등변 삼각형 58"/>
              <p:cNvSpPr/>
              <p:nvPr/>
            </p:nvSpPr>
            <p:spPr>
              <a:xfrm rot="10800000">
                <a:off x="7740352" y="124114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60" name="직선 연결선 59"/>
              <p:cNvCxnSpPr>
                <a:stCxn id="59" idx="0"/>
              </p:cNvCxnSpPr>
              <p:nvPr/>
            </p:nvCxnSpPr>
            <p:spPr>
              <a:xfrm>
                <a:off x="7992380" y="1601180"/>
                <a:ext cx="0" cy="808099"/>
              </a:xfrm>
              <a:prstGeom prst="line">
                <a:avLst/>
              </a:prstGeom>
              <a:grp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/>
          <p:cNvGrpSpPr/>
          <p:nvPr/>
        </p:nvGrpSpPr>
        <p:grpSpPr>
          <a:xfrm>
            <a:off x="5979644" y="1180141"/>
            <a:ext cx="896612" cy="1032764"/>
            <a:chOff x="3995936" y="1180141"/>
            <a:chExt cx="896612" cy="1032764"/>
          </a:xfrm>
        </p:grpSpPr>
        <p:grpSp>
          <p:nvGrpSpPr>
            <p:cNvPr id="24" name="그룹 23"/>
            <p:cNvGrpSpPr/>
            <p:nvPr/>
          </p:nvGrpSpPr>
          <p:grpSpPr>
            <a:xfrm>
              <a:off x="3995936" y="1550365"/>
              <a:ext cx="896612" cy="662540"/>
              <a:chOff x="3995936" y="1903680"/>
              <a:chExt cx="896612" cy="66254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4673012" y="2174439"/>
                <a:ext cx="219536" cy="38931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496480" y="2175587"/>
                <a:ext cx="219536" cy="38931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276944" y="2174440"/>
                <a:ext cx="219536" cy="3893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000384" y="2176903"/>
                <a:ext cx="276560" cy="3893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3995936" y="1903680"/>
                <a:ext cx="882594" cy="504056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Smart Agent</a:t>
                </a:r>
                <a:endParaRPr lang="en-US" altLang="ko-KR" sz="12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4683872" y="1296863"/>
              <a:ext cx="176532" cy="359722"/>
              <a:chOff x="6308576" y="773088"/>
              <a:chExt cx="504056" cy="1153593"/>
            </a:xfrm>
          </p:grpSpPr>
          <p:sp>
            <p:nvSpPr>
              <p:cNvPr id="37" name="이등변 삼각형 36"/>
              <p:cNvSpPr/>
              <p:nvPr/>
            </p:nvSpPr>
            <p:spPr>
              <a:xfrm rot="10800000">
                <a:off x="6308576" y="773088"/>
                <a:ext cx="504056" cy="360040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6560604" y="1118582"/>
                <a:ext cx="0" cy="808099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/>
            <p:cNvGrpSpPr/>
            <p:nvPr/>
          </p:nvGrpSpPr>
          <p:grpSpPr>
            <a:xfrm>
              <a:off x="4480233" y="1198620"/>
              <a:ext cx="126015" cy="372036"/>
              <a:chOff x="4354220" y="1214102"/>
              <a:chExt cx="444806" cy="1168139"/>
            </a:xfrm>
          </p:grpSpPr>
          <p:sp>
            <p:nvSpPr>
              <p:cNvPr id="39" name="이등변 삼각형 38"/>
              <p:cNvSpPr/>
              <p:nvPr/>
            </p:nvSpPr>
            <p:spPr>
              <a:xfrm rot="10800000">
                <a:off x="4354220" y="1214102"/>
                <a:ext cx="444806" cy="36004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0" name="직선 연결선 39"/>
              <p:cNvCxnSpPr>
                <a:stCxn id="39" idx="0"/>
              </p:cNvCxnSpPr>
              <p:nvPr/>
            </p:nvCxnSpPr>
            <p:spPr>
              <a:xfrm>
                <a:off x="4576623" y="1574142"/>
                <a:ext cx="29625" cy="808099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/>
            <p:cNvGrpSpPr/>
            <p:nvPr/>
          </p:nvGrpSpPr>
          <p:grpSpPr>
            <a:xfrm>
              <a:off x="4080718" y="1273875"/>
              <a:ext cx="144016" cy="354881"/>
              <a:chOff x="6156176" y="1601180"/>
              <a:chExt cx="504056" cy="1162980"/>
            </a:xfrm>
            <a:solidFill>
              <a:schemeClr val="tx1"/>
            </a:solidFill>
          </p:grpSpPr>
          <p:sp>
            <p:nvSpPr>
              <p:cNvPr id="52" name="이등변 삼각형 51"/>
              <p:cNvSpPr/>
              <p:nvPr/>
            </p:nvSpPr>
            <p:spPr>
              <a:xfrm rot="10800000">
                <a:off x="6156176" y="160118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6408204" y="1956061"/>
                <a:ext cx="0" cy="808099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4263252" y="1180141"/>
              <a:ext cx="144016" cy="404050"/>
              <a:chOff x="7740352" y="1241140"/>
              <a:chExt cx="504056" cy="1168139"/>
            </a:xfrm>
            <a:solidFill>
              <a:schemeClr val="tx2"/>
            </a:solidFill>
          </p:grpSpPr>
          <p:sp>
            <p:nvSpPr>
              <p:cNvPr id="62" name="이등변 삼각형 61"/>
              <p:cNvSpPr/>
              <p:nvPr/>
            </p:nvSpPr>
            <p:spPr>
              <a:xfrm rot="10800000">
                <a:off x="7740352" y="1241140"/>
                <a:ext cx="504056" cy="360040"/>
              </a:xfrm>
              <a:prstGeom prst="triangl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63" name="직선 연결선 62"/>
              <p:cNvCxnSpPr>
                <a:stCxn id="62" idx="0"/>
              </p:cNvCxnSpPr>
              <p:nvPr/>
            </p:nvCxnSpPr>
            <p:spPr>
              <a:xfrm>
                <a:off x="7992380" y="1601180"/>
                <a:ext cx="0" cy="808099"/>
              </a:xfrm>
              <a:prstGeom prst="line">
                <a:avLst/>
              </a:prstGeom>
              <a:grp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55" y="4797152"/>
            <a:ext cx="1598420" cy="155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21444" y="4284504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 교육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서비스 요청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336165" y="5373216"/>
            <a:ext cx="82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단</a:t>
            </a:r>
            <a:r>
              <a:rPr lang="ko-KR" altLang="en-US" sz="1200" b="1" dirty="0"/>
              <a:t>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app</a:t>
            </a:r>
          </a:p>
          <a:p>
            <a:pPr algn="ctr"/>
            <a:r>
              <a:rPr lang="en-US" altLang="ko-KR" sz="1200" b="1" dirty="0" smtClean="0"/>
              <a:t>(Service </a:t>
            </a:r>
          </a:p>
          <a:p>
            <a:pPr algn="ctr"/>
            <a:r>
              <a:rPr lang="en-US" altLang="ko-KR" sz="1200" b="1" dirty="0" smtClean="0"/>
              <a:t>Request)</a:t>
            </a:r>
            <a:endParaRPr lang="ko-KR" altLang="en-US" sz="1200" b="1" dirty="0"/>
          </a:p>
        </p:txBody>
      </p:sp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82" y="4870357"/>
            <a:ext cx="1598420" cy="155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5580112" y="4427820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③ 요청된 서비스 제공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485643" y="5332900"/>
            <a:ext cx="822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단순 </a:t>
            </a:r>
            <a:r>
              <a:rPr lang="en-US" altLang="ko-KR" sz="1200" b="1" dirty="0" smtClean="0"/>
              <a:t>app</a:t>
            </a:r>
          </a:p>
          <a:p>
            <a:pPr algn="ctr"/>
            <a:r>
              <a:rPr lang="en-US" altLang="ko-KR" sz="1200" b="1" dirty="0" smtClean="0"/>
              <a:t>+</a:t>
            </a:r>
          </a:p>
          <a:p>
            <a:pPr algn="ctr"/>
            <a:r>
              <a:rPr lang="en-US" altLang="ko-KR" sz="1200" b="1" dirty="0" smtClean="0"/>
              <a:t>Broker</a:t>
            </a:r>
          </a:p>
          <a:p>
            <a:pPr algn="ctr"/>
            <a:r>
              <a:rPr lang="en-US" altLang="ko-KR" sz="1200" b="1" dirty="0" smtClean="0"/>
              <a:t>+</a:t>
            </a:r>
          </a:p>
          <a:p>
            <a:pPr algn="ctr"/>
            <a:r>
              <a:rPr lang="en-US" altLang="ko-KR" sz="1200" b="1" dirty="0" smtClean="0"/>
              <a:t>Provider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046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Smart Agent Type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7449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4440"/>
                <a:gridCol w="1296144"/>
                <a:gridCol w="4176464"/>
                <a:gridCol w="1882552"/>
              </a:tblGrid>
              <a:tr h="172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/>
                        <a:t>Agent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Software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Network Requirement</a:t>
                      </a:r>
                      <a:endParaRPr lang="ko-KR" altLang="en-US" dirty="0"/>
                    </a:p>
                  </a:txBody>
                  <a:tcPr/>
                </a:tc>
              </a:tr>
              <a:tr h="53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IL-1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App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Service Request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481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Sensing data generation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2127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Service Execution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3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IL-2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Broker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Service Discovery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363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Service Biding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3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IL-3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Provider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Service Publish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363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Service Providing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3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IL-4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Repository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Service Inventory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7" name="Picture 3" descr="C:\Users\ajou\AppData\Local\Microsoft\Windows\Temporary Internet Files\Content.IE5\8XA5RUDG\MC90032690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525703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1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9110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20091109</Template>
  <TotalTime>14063</TotalTime>
  <Words>3667</Words>
  <Application>Microsoft Office PowerPoint</Application>
  <PresentationFormat>화면 슬라이드 쇼(4:3)</PresentationFormat>
  <Paragraphs>2034</Paragraphs>
  <Slides>70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굴림</vt:lpstr>
      <vt:lpstr>맑은 고딕</vt:lpstr>
      <vt:lpstr>산돌고딕B</vt:lpstr>
      <vt:lpstr>Arial</vt:lpstr>
      <vt:lpstr>Times New Roman</vt:lpstr>
      <vt:lpstr>Trebuchet MS</vt:lpstr>
      <vt:lpstr>20091109</vt:lpstr>
      <vt:lpstr>Visio</vt:lpstr>
      <vt:lpstr>Image</vt:lpstr>
      <vt:lpstr>Smart Agent Architecture (1)</vt:lpstr>
      <vt:lpstr>PowerPoint 프레젠테이션</vt:lpstr>
      <vt:lpstr>PowerPoint 프레젠테이션</vt:lpstr>
      <vt:lpstr>Cooperation</vt:lpstr>
      <vt:lpstr>Dynamic Service-Device Binding</vt:lpstr>
      <vt:lpstr>Dynamic Service-Device Binding</vt:lpstr>
      <vt:lpstr>Service-oriented Architecture (SOA)</vt:lpstr>
      <vt:lpstr>PowerPoint 프레젠테이션</vt:lpstr>
      <vt:lpstr>Smart Agent Type</vt:lpstr>
      <vt:lpstr>Emergency Service</vt:lpstr>
      <vt:lpstr>PowerPoint 프레젠테이션</vt:lpstr>
      <vt:lpstr>B4G 이동통신을 위한  네트워크 가상화 기반기술 연구   제 1세부 : 네트워크 가상화 기술  ( Smart Agent 기반 서비스 인프라 구현 기술 개발 )</vt:lpstr>
      <vt:lpstr>Scheduling</vt:lpstr>
      <vt:lpstr>MCC (Mobile Cloud Computing) </vt:lpstr>
      <vt:lpstr>Implement</vt:lpstr>
      <vt:lpstr>Server Socket</vt:lpstr>
      <vt:lpstr>Client Socket</vt:lpstr>
      <vt:lpstr>Device(=Thread)간 통신 체크</vt:lpstr>
      <vt:lpstr>XML 파일</vt:lpstr>
      <vt:lpstr>XML 파일</vt:lpstr>
      <vt:lpstr>초기 설정_console</vt:lpstr>
      <vt:lpstr>초기 설정_xml</vt:lpstr>
      <vt:lpstr>실행 화면_console</vt:lpstr>
      <vt:lpstr>실행화면_xml</vt:lpstr>
      <vt:lpstr>향후 계획</vt:lpstr>
      <vt:lpstr>B4G 이동통신을 위한  네트워크 가상화 기반기술 연구   제 1세부 : 네트워크 가상화 기술  ( Smart Agent 기반 서비스 인프라 구현 기술 개발 )</vt:lpstr>
      <vt:lpstr>torrent display</vt:lpstr>
      <vt:lpstr>table의 종류와 쓰임새, broker table</vt:lpstr>
      <vt:lpstr>agent table, content table,  dissemination table</vt:lpstr>
      <vt:lpstr>message diagram _ initialization</vt:lpstr>
      <vt:lpstr>message diagram _ simple content transmission</vt:lpstr>
      <vt:lpstr>message diagram _ simple content transmission</vt:lpstr>
      <vt:lpstr>message diagram _ dissemination</vt:lpstr>
      <vt:lpstr>message diagram _ scheduling</vt:lpstr>
      <vt:lpstr>B4G 이동통신을 위한  네트워크 가상화 기반기술 연구   제 1세부 : 네트워크 가상화 기술  ( Smart Agent 기반 서비스 인프라 구현 기술 개발 )</vt:lpstr>
      <vt:lpstr>Project Schedule</vt:lpstr>
      <vt:lpstr>Project Schedule</vt:lpstr>
      <vt:lpstr>1단계: Agent Registration</vt:lpstr>
      <vt:lpstr>issue</vt:lpstr>
      <vt:lpstr>2-1단계: Simple Transmission _fail</vt:lpstr>
      <vt:lpstr>2-2단계: Simple Transmission _success</vt:lpstr>
      <vt:lpstr>issue</vt:lpstr>
      <vt:lpstr>3단계: Selected Simple Transmission</vt:lpstr>
      <vt:lpstr>issue</vt:lpstr>
      <vt:lpstr>4단계: Simple Aggregate Transmission</vt:lpstr>
      <vt:lpstr>4단계: Simple Aggregate Transmission</vt:lpstr>
      <vt:lpstr>issue</vt:lpstr>
      <vt:lpstr>5단계: Simple Distributed Transmission _fail</vt:lpstr>
      <vt:lpstr>5단계: Simple Distributed Transmission _success</vt:lpstr>
      <vt:lpstr>PowerPoint 프레젠테이션</vt:lpstr>
      <vt:lpstr>issue</vt:lpstr>
      <vt:lpstr>이어받기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 종류 _ BrokerAgentDB</vt:lpstr>
      <vt:lpstr>DB 종류 _ ContentDB</vt:lpstr>
      <vt:lpstr>DB 종류 _ DevicePropertyDB</vt:lpstr>
      <vt:lpstr>DB 종류 _ RPAgentDB</vt:lpstr>
      <vt:lpstr>e.g. usa protocol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T3 제품 점검회의 (SPnP)</dc:title>
  <dc:creator>bcglab</dc:creator>
  <cp:lastModifiedBy>Registered User</cp:lastModifiedBy>
  <cp:revision>332</cp:revision>
  <cp:lastPrinted>2013-12-30T07:39:51Z</cp:lastPrinted>
  <dcterms:created xsi:type="dcterms:W3CDTF">2010-11-23T01:38:43Z</dcterms:created>
  <dcterms:modified xsi:type="dcterms:W3CDTF">2014-03-18T09:43:48Z</dcterms:modified>
</cp:coreProperties>
</file>